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05" r:id="rId3"/>
    <p:sldId id="295" r:id="rId4"/>
    <p:sldId id="261" r:id="rId5"/>
    <p:sldId id="262" r:id="rId6"/>
    <p:sldId id="265" r:id="rId7"/>
    <p:sldId id="281" r:id="rId8"/>
    <p:sldId id="284" r:id="rId9"/>
    <p:sldId id="304" r:id="rId10"/>
    <p:sldId id="289" r:id="rId11"/>
    <p:sldId id="292" r:id="rId12"/>
    <p:sldId id="299" r:id="rId13"/>
    <p:sldId id="300" r:id="rId14"/>
    <p:sldId id="260" r:id="rId15"/>
    <p:sldId id="296" r:id="rId16"/>
    <p:sldId id="293" r:id="rId17"/>
    <p:sldId id="297" r:id="rId18"/>
    <p:sldId id="294" r:id="rId19"/>
    <p:sldId id="298" r:id="rId20"/>
    <p:sldId id="301" r:id="rId21"/>
    <p:sldId id="302" r:id="rId22"/>
    <p:sldId id="30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77132"/>
  </p:normalViewPr>
  <p:slideViewPr>
    <p:cSldViewPr snapToGrid="0">
      <p:cViewPr varScale="1">
        <p:scale>
          <a:sx n="84" d="100"/>
          <a:sy n="84" d="100"/>
        </p:scale>
        <p:origin x="1512" y="184"/>
      </p:cViewPr>
      <p:guideLst/>
    </p:cSldViewPr>
  </p:slideViewPr>
  <p:notesTextViewPr>
    <p:cViewPr>
      <p:scale>
        <a:sx n="1" d="1"/>
        <a:sy n="1" d="1"/>
      </p:scale>
      <p:origin x="0" y="0"/>
    </p:cViewPr>
  </p:notesTextViewPr>
  <p:sorterViewPr>
    <p:cViewPr>
      <p:scale>
        <a:sx n="100" d="100"/>
        <a:sy n="100" d="100"/>
      </p:scale>
      <p:origin x="0" y="-2796"/>
    </p:cViewPr>
  </p:sorterViewPr>
  <p:notesViewPr>
    <p:cSldViewPr snapToGrid="0">
      <p:cViewPr varScale="1">
        <p:scale>
          <a:sx n="77" d="100"/>
          <a:sy n="77" d="100"/>
        </p:scale>
        <p:origin x="321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48CD6A-36F5-4AC0-87B0-D8BE740F26BA}" type="datetimeFigureOut">
              <a:rPr lang="en-US" smtClean="0"/>
              <a:t>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FEDAE-68B8-4628-B4DE-462E329223A6}" type="slidenum">
              <a:rPr lang="en-US" smtClean="0"/>
              <a:t>‹#›</a:t>
            </a:fld>
            <a:endParaRPr lang="en-US"/>
          </a:p>
        </p:txBody>
      </p:sp>
    </p:spTree>
    <p:extLst>
      <p:ext uri="{BB962C8B-B14F-4D97-AF65-F5344CB8AC3E}">
        <p14:creationId xmlns:p14="http://schemas.microsoft.com/office/powerpoint/2010/main" val="2543419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005dac6e6d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1005dac6e6d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4cf233fd5e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Matthew starts here</a:t>
            </a:r>
            <a:endParaRPr dirty="0"/>
          </a:p>
        </p:txBody>
      </p:sp>
      <p:sp>
        <p:nvSpPr>
          <p:cNvPr id="269" name="Google Shape;269;g34cf233fd5e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4cf233fd5e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9" name="Google Shape;269;g34cf233fd5e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6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4cf233fd5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Jason starts here</a:t>
            </a:r>
            <a:endParaRPr dirty="0"/>
          </a:p>
        </p:txBody>
      </p:sp>
      <p:sp>
        <p:nvSpPr>
          <p:cNvPr id="278" name="Google Shape;278;g34cf233fd5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4cf233fd5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8" name="Google Shape;278;g34cf233fd5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84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Josephine starts here</a:t>
            </a:r>
          </a:p>
        </p:txBody>
      </p:sp>
      <p:sp>
        <p:nvSpPr>
          <p:cNvPr id="4" name="Slide Number Placeholder 3"/>
          <p:cNvSpPr>
            <a:spLocks noGrp="1"/>
          </p:cNvSpPr>
          <p:nvPr>
            <p:ph type="sldNum" sz="quarter" idx="5"/>
          </p:nvPr>
        </p:nvSpPr>
        <p:spPr/>
        <p:txBody>
          <a:bodyPr/>
          <a:lstStyle/>
          <a:p>
            <a:fld id="{62BFEDAE-68B8-4628-B4DE-462E329223A6}" type="slidenum">
              <a:rPr lang="en-US" smtClean="0"/>
              <a:t>20</a:t>
            </a:fld>
            <a:endParaRPr lang="en-US"/>
          </a:p>
        </p:txBody>
      </p:sp>
    </p:spTree>
    <p:extLst>
      <p:ext uri="{BB962C8B-B14F-4D97-AF65-F5344CB8AC3E}">
        <p14:creationId xmlns:p14="http://schemas.microsoft.com/office/powerpoint/2010/main" val="2857616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00776725e5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100776725e5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10a9848b2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110a9848b2b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00776725e5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100776725e5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005dac6e6d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1005dac6e6d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3754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005dac6e6d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1005dac6e6d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92660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005dac6e6d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1005dac6e6d_0_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020839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Robin does this slide</a:t>
            </a:r>
            <a:endParaRPr dirty="0"/>
          </a:p>
          <a:p>
            <a:pPr marL="0" lvl="0" indent="0" algn="l" rtl="0">
              <a:spcBef>
                <a:spcPts val="0"/>
              </a:spcBef>
              <a:spcAft>
                <a:spcPts val="0"/>
              </a:spcAft>
              <a:buNone/>
            </a:pPr>
            <a:endParaRPr dirty="0"/>
          </a:p>
        </p:txBody>
      </p:sp>
      <p:sp>
        <p:nvSpPr>
          <p:cNvPr id="259" name="Google Shape;2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Xander does this slide</a:t>
            </a:r>
            <a:endParaRPr dirty="0"/>
          </a:p>
        </p:txBody>
      </p:sp>
      <p:sp>
        <p:nvSpPr>
          <p:cNvPr id="259" name="Google Shape;2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914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7628-703F-41AA-9018-E948836BB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399EAA-BCF0-4A6F-B0B6-1EEFD4885D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FA3EAB-E99A-444B-BBBD-FBFA7ECB8D88}"/>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5" name="Footer Placeholder 4">
            <a:extLst>
              <a:ext uri="{FF2B5EF4-FFF2-40B4-BE49-F238E27FC236}">
                <a16:creationId xmlns:a16="http://schemas.microsoft.com/office/drawing/2014/main" id="{F5B15A2F-62E5-48E3-BC04-730E5F3BB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09E78-66A1-4513-8094-83E1CEC7B035}"/>
              </a:ext>
            </a:extLst>
          </p:cNvPr>
          <p:cNvSpPr>
            <a:spLocks noGrp="1"/>
          </p:cNvSpPr>
          <p:nvPr>
            <p:ph type="sldNum" sz="quarter" idx="12"/>
          </p:nvPr>
        </p:nvSpPr>
        <p:spPr/>
        <p:txBody>
          <a:bodyPr/>
          <a:lstStyle/>
          <a:p>
            <a:fld id="{38BCE7BA-53B3-4E96-BE4D-1AD46932E469}" type="slidenum">
              <a:rPr lang="en-US" smtClean="0"/>
              <a:t>‹#›</a:t>
            </a:fld>
            <a:endParaRPr lang="en-US"/>
          </a:p>
        </p:txBody>
      </p:sp>
      <p:pic>
        <p:nvPicPr>
          <p:cNvPr id="8" name="Picture 7">
            <a:extLst>
              <a:ext uri="{FF2B5EF4-FFF2-40B4-BE49-F238E27FC236}">
                <a16:creationId xmlns:a16="http://schemas.microsoft.com/office/drawing/2014/main" id="{2EBEC14C-64C2-449C-94EB-AAA940BFB0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9624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D0D3-99FC-4FCC-9096-88B443D7B788}"/>
              </a:ext>
            </a:extLst>
          </p:cNvPr>
          <p:cNvSpPr>
            <a:spLocks noGrp="1"/>
          </p:cNvSpPr>
          <p:nvPr>
            <p:ph type="title"/>
          </p:nvPr>
        </p:nvSpPr>
        <p:spPr>
          <a:xfrm>
            <a:off x="2299354" y="134005"/>
            <a:ext cx="9054446" cy="875645"/>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4C2B2C-823B-4958-8A9B-3E6B9BE3DEE1}"/>
              </a:ext>
            </a:extLst>
          </p:cNvPr>
          <p:cNvSpPr>
            <a:spLocks noGrp="1"/>
          </p:cNvSpPr>
          <p:nvPr>
            <p:ph type="body" orient="vert" idx="1"/>
          </p:nvPr>
        </p:nvSpPr>
        <p:spPr>
          <a:xfrm rot="16200000">
            <a:off x="3787253" y="-1958160"/>
            <a:ext cx="4634779" cy="1128231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D97CD-FAE7-405E-AEB4-4F410AD3999B}"/>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5" name="Footer Placeholder 4">
            <a:extLst>
              <a:ext uri="{FF2B5EF4-FFF2-40B4-BE49-F238E27FC236}">
                <a16:creationId xmlns:a16="http://schemas.microsoft.com/office/drawing/2014/main" id="{1D50B846-C125-4B48-9F05-8E046E82D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E454D-8B16-4688-88FA-AE3914F43DCD}"/>
              </a:ext>
            </a:extLst>
          </p:cNvPr>
          <p:cNvSpPr>
            <a:spLocks noGrp="1"/>
          </p:cNvSpPr>
          <p:nvPr>
            <p:ph type="sldNum" sz="quarter" idx="12"/>
          </p:nvPr>
        </p:nvSpPr>
        <p:spPr/>
        <p:txBody>
          <a:bodyPr/>
          <a:lstStyle/>
          <a:p>
            <a:fld id="{38BCE7BA-53B3-4E96-BE4D-1AD46932E469}" type="slidenum">
              <a:rPr lang="en-US" smtClean="0"/>
              <a:t>‹#›</a:t>
            </a:fld>
            <a:endParaRPr lang="en-US"/>
          </a:p>
        </p:txBody>
      </p:sp>
    </p:spTree>
    <p:extLst>
      <p:ext uri="{BB962C8B-B14F-4D97-AF65-F5344CB8AC3E}">
        <p14:creationId xmlns:p14="http://schemas.microsoft.com/office/powerpoint/2010/main" val="189927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08F35-9A94-445D-8C47-2597BD5C3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501D92-298B-4F76-A82E-5C36B7AE70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F8967-6914-4761-8B8F-906E9B4F87EB}"/>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5" name="Footer Placeholder 4">
            <a:extLst>
              <a:ext uri="{FF2B5EF4-FFF2-40B4-BE49-F238E27FC236}">
                <a16:creationId xmlns:a16="http://schemas.microsoft.com/office/drawing/2014/main" id="{C02F0346-3220-4223-838D-9CB82AB98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9192D-D61F-437D-91C3-9F0E1A849C42}"/>
              </a:ext>
            </a:extLst>
          </p:cNvPr>
          <p:cNvSpPr>
            <a:spLocks noGrp="1"/>
          </p:cNvSpPr>
          <p:nvPr>
            <p:ph type="sldNum" sz="quarter" idx="12"/>
          </p:nvPr>
        </p:nvSpPr>
        <p:spPr/>
        <p:txBody>
          <a:bodyPr/>
          <a:lstStyle/>
          <a:p>
            <a:fld id="{38BCE7BA-53B3-4E96-BE4D-1AD46932E469}" type="slidenum">
              <a:rPr lang="en-US" smtClean="0"/>
              <a:t>‹#›</a:t>
            </a:fld>
            <a:endParaRPr lang="en-US"/>
          </a:p>
        </p:txBody>
      </p:sp>
    </p:spTree>
    <p:extLst>
      <p:ext uri="{BB962C8B-B14F-4D97-AF65-F5344CB8AC3E}">
        <p14:creationId xmlns:p14="http://schemas.microsoft.com/office/powerpoint/2010/main" val="1411774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1"/>
        <p:cNvGrpSpPr/>
        <p:nvPr/>
      </p:nvGrpSpPr>
      <p:grpSpPr>
        <a:xfrm>
          <a:off x="0" y="0"/>
          <a:ext cx="0" cy="0"/>
          <a:chOff x="0" y="0"/>
          <a:chExt cx="0" cy="0"/>
        </a:xfrm>
      </p:grpSpPr>
      <p:sp>
        <p:nvSpPr>
          <p:cNvPr id="182" name="Google Shape;182;g1005dac6e6d_0_27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83" name="Google Shape;183;g1005dac6e6d_0_27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84" name="Google Shape;184;g1005dac6e6d_0_27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0759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userDrawn="1">
  <p:cSld name="3_Title and content">
    <p:spTree>
      <p:nvGrpSpPr>
        <p:cNvPr id="1" name="Shape 51"/>
        <p:cNvGrpSpPr/>
        <p:nvPr/>
      </p:nvGrpSpPr>
      <p:grpSpPr>
        <a:xfrm>
          <a:off x="0" y="0"/>
          <a:ext cx="0" cy="0"/>
          <a:chOff x="0" y="0"/>
          <a:chExt cx="0" cy="0"/>
        </a:xfrm>
      </p:grpSpPr>
      <p:sp>
        <p:nvSpPr>
          <p:cNvPr id="54" name="Google Shape;54;p40"/>
          <p:cNvSpPr txBox="1">
            <a:spLocks noGrp="1"/>
          </p:cNvSpPr>
          <p:nvPr>
            <p:ph type="body" idx="3"/>
          </p:nvPr>
        </p:nvSpPr>
        <p:spPr>
          <a:xfrm>
            <a:off x="695325" y="2819400"/>
            <a:ext cx="5481637" cy="3225800"/>
          </a:xfrm>
          <a:prstGeom prst="rect">
            <a:avLst/>
          </a:prstGeom>
          <a:noFill/>
          <a:ln>
            <a:noFill/>
          </a:ln>
        </p:spPr>
        <p:txBody>
          <a:bodyPr spcFirstLastPara="1" wrap="square" lIns="0" tIns="0" rIns="0" bIns="0" anchor="t" anchorCtr="0">
            <a:noAutofit/>
          </a:bodyPr>
          <a:lstStyle>
            <a:lvl1pPr marL="457200" marR="0" lvl="0" indent="-330200" algn="l" rtl="0">
              <a:lnSpc>
                <a:spcPct val="90000"/>
              </a:lnSpc>
              <a:spcBef>
                <a:spcPts val="1000"/>
              </a:spcBef>
              <a:spcAft>
                <a:spcPts val="0"/>
              </a:spcAft>
              <a:buClr>
                <a:schemeClr val="dk1"/>
              </a:buClr>
              <a:buSzPts val="1600"/>
              <a:buFont typeface="Arial"/>
              <a:buChar char="•"/>
              <a:defRPr sz="1600">
                <a:solidFill>
                  <a:schemeClr val="dk1"/>
                </a:solidFill>
                <a:latin typeface="IBM Plex Sans"/>
                <a:ea typeface="IBM Plex Sans"/>
                <a:cs typeface="IBM Plex Sans"/>
                <a:sym typeface="IBM Plex Sans"/>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IBM Plex Sans"/>
                <a:ea typeface="IBM Plex Sans"/>
                <a:cs typeface="IBM Plex Sans"/>
                <a:sym typeface="IBM Plex Sans"/>
              </a:defRPr>
            </a:lvl2pPr>
            <a:lvl3pPr marL="1371600" marR="0" lvl="2" indent="-299719" algn="l" rtl="0">
              <a:lnSpc>
                <a:spcPct val="90000"/>
              </a:lnSpc>
              <a:spcBef>
                <a:spcPts val="500"/>
              </a:spcBef>
              <a:spcAft>
                <a:spcPts val="0"/>
              </a:spcAft>
              <a:buClr>
                <a:schemeClr val="dk1"/>
              </a:buClr>
              <a:buSzPts val="1120"/>
              <a:buFont typeface="Courier New"/>
              <a:buChar char="o"/>
              <a:defRPr sz="1600" b="0" i="0" u="none" strike="noStrike" cap="none">
                <a:solidFill>
                  <a:schemeClr val="dk1"/>
                </a:solidFill>
                <a:latin typeface="IBM Plex Sans"/>
                <a:ea typeface="IBM Plex Sans"/>
                <a:cs typeface="IBM Plex Sans"/>
                <a:sym typeface="IBM Plex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53475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31A0-E193-4F79-BEE1-64048A0FE3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0807B-665B-4E27-9E05-FA08CF755E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FD828-EC6A-43FE-A682-AEA10CB15171}"/>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5" name="Footer Placeholder 4">
            <a:extLst>
              <a:ext uri="{FF2B5EF4-FFF2-40B4-BE49-F238E27FC236}">
                <a16:creationId xmlns:a16="http://schemas.microsoft.com/office/drawing/2014/main" id="{6D24AB85-646B-4664-B0B0-D5A77C052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9D027-05D6-40F8-8E37-7C9BF344524F}"/>
              </a:ext>
            </a:extLst>
          </p:cNvPr>
          <p:cNvSpPr>
            <a:spLocks noGrp="1"/>
          </p:cNvSpPr>
          <p:nvPr>
            <p:ph type="sldNum" sz="quarter" idx="12"/>
          </p:nvPr>
        </p:nvSpPr>
        <p:spPr/>
        <p:txBody>
          <a:bodyPr/>
          <a:lstStyle/>
          <a:p>
            <a:fld id="{38BCE7BA-53B3-4E96-BE4D-1AD46932E469}" type="slidenum">
              <a:rPr lang="en-US" smtClean="0"/>
              <a:t>‹#›</a:t>
            </a:fld>
            <a:endParaRPr lang="en-US"/>
          </a:p>
        </p:txBody>
      </p:sp>
      <p:pic>
        <p:nvPicPr>
          <p:cNvPr id="8" name="Picture 7">
            <a:extLst>
              <a:ext uri="{FF2B5EF4-FFF2-40B4-BE49-F238E27FC236}">
                <a16:creationId xmlns:a16="http://schemas.microsoft.com/office/drawing/2014/main" id="{037BC080-2326-42FC-8EFE-7230D5F2C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2147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CDE2-A1EF-4C24-8756-F408523AE9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A854A5-6760-4501-B0DB-0A624985E9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994D00-0B45-410B-B2F8-A218F9078742}"/>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5" name="Footer Placeholder 4">
            <a:extLst>
              <a:ext uri="{FF2B5EF4-FFF2-40B4-BE49-F238E27FC236}">
                <a16:creationId xmlns:a16="http://schemas.microsoft.com/office/drawing/2014/main" id="{560F6683-80A2-44A8-BC5C-AEF3D7356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D5E66-2F01-4EE9-B0DC-8B14EAC89656}"/>
              </a:ext>
            </a:extLst>
          </p:cNvPr>
          <p:cNvSpPr>
            <a:spLocks noGrp="1"/>
          </p:cNvSpPr>
          <p:nvPr>
            <p:ph type="sldNum" sz="quarter" idx="12"/>
          </p:nvPr>
        </p:nvSpPr>
        <p:spPr/>
        <p:txBody>
          <a:bodyPr/>
          <a:lstStyle/>
          <a:p>
            <a:fld id="{38BCE7BA-53B3-4E96-BE4D-1AD46932E469}" type="slidenum">
              <a:rPr lang="en-US" smtClean="0"/>
              <a:t>‹#›</a:t>
            </a:fld>
            <a:endParaRPr lang="en-US"/>
          </a:p>
        </p:txBody>
      </p:sp>
    </p:spTree>
    <p:extLst>
      <p:ext uri="{BB962C8B-B14F-4D97-AF65-F5344CB8AC3E}">
        <p14:creationId xmlns:p14="http://schemas.microsoft.com/office/powerpoint/2010/main" val="362994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B054-A2AA-4E52-A4FA-F6AA68BB10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AE6B5-4965-4C46-BB87-510EA7B428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E2975B-D8E4-49CD-9C3E-DF4E2D8CB0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6B97AC-97FB-4471-8EAB-39172EB0C96B}"/>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6" name="Footer Placeholder 5">
            <a:extLst>
              <a:ext uri="{FF2B5EF4-FFF2-40B4-BE49-F238E27FC236}">
                <a16:creationId xmlns:a16="http://schemas.microsoft.com/office/drawing/2014/main" id="{DA58763A-2434-4BB3-B554-C8A01411E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86FDC-C3B0-4EF0-BCBF-4969330499D2}"/>
              </a:ext>
            </a:extLst>
          </p:cNvPr>
          <p:cNvSpPr>
            <a:spLocks noGrp="1"/>
          </p:cNvSpPr>
          <p:nvPr>
            <p:ph type="sldNum" sz="quarter" idx="12"/>
          </p:nvPr>
        </p:nvSpPr>
        <p:spPr/>
        <p:txBody>
          <a:bodyPr/>
          <a:lstStyle/>
          <a:p>
            <a:fld id="{38BCE7BA-53B3-4E96-BE4D-1AD46932E469}" type="slidenum">
              <a:rPr lang="en-US" smtClean="0"/>
              <a:t>‹#›</a:t>
            </a:fld>
            <a:endParaRPr lang="en-US"/>
          </a:p>
        </p:txBody>
      </p:sp>
      <p:sp>
        <p:nvSpPr>
          <p:cNvPr id="8" name="Rectangle 7">
            <a:extLst>
              <a:ext uri="{FF2B5EF4-FFF2-40B4-BE49-F238E27FC236}">
                <a16:creationId xmlns:a16="http://schemas.microsoft.com/office/drawing/2014/main" id="{8CA2369B-45D6-41E2-97DE-1300AE2366AF}"/>
              </a:ext>
            </a:extLst>
          </p:cNvPr>
          <p:cNvSpPr/>
          <p:nvPr userDrawn="1"/>
        </p:nvSpPr>
        <p:spPr>
          <a:xfrm>
            <a:off x="5218195" y="3244334"/>
            <a:ext cx="1755609" cy="369332"/>
          </a:xfrm>
          <a:prstGeom prst="rect">
            <a:avLst/>
          </a:prstGeom>
        </p:spPr>
        <p:txBody>
          <a:bodyPr wrap="none">
            <a:spAutoFit/>
          </a:bodyPr>
          <a:lstStyle/>
          <a:p>
            <a:r>
              <a:rPr lang="en-US" dirty="0"/>
              <a:t>GoodNews2021!</a:t>
            </a:r>
          </a:p>
        </p:txBody>
      </p:sp>
      <p:pic>
        <p:nvPicPr>
          <p:cNvPr id="10" name="Picture 9">
            <a:extLst>
              <a:ext uri="{FF2B5EF4-FFF2-40B4-BE49-F238E27FC236}">
                <a16:creationId xmlns:a16="http://schemas.microsoft.com/office/drawing/2014/main" id="{D649CB43-1DEF-4B58-91EE-0522482036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E2175DE7-0116-4970-A555-B15C6167D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258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A5EA-A4FB-4182-9A46-6B67D04C6485}"/>
              </a:ext>
            </a:extLst>
          </p:cNvPr>
          <p:cNvSpPr>
            <a:spLocks noGrp="1"/>
          </p:cNvSpPr>
          <p:nvPr>
            <p:ph type="title"/>
          </p:nvPr>
        </p:nvSpPr>
        <p:spPr>
          <a:xfrm>
            <a:off x="2209800" y="152858"/>
            <a:ext cx="8658225" cy="823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64B5A2-9449-4533-839C-C66DDD714B99}"/>
              </a:ext>
            </a:extLst>
          </p:cNvPr>
          <p:cNvSpPr>
            <a:spLocks noGrp="1"/>
          </p:cNvSpPr>
          <p:nvPr>
            <p:ph type="body" idx="1"/>
          </p:nvPr>
        </p:nvSpPr>
        <p:spPr>
          <a:xfrm>
            <a:off x="538131" y="132896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70C7A1-9D15-405F-B6E5-A63DD1846B2A}"/>
              </a:ext>
            </a:extLst>
          </p:cNvPr>
          <p:cNvSpPr>
            <a:spLocks noGrp="1"/>
          </p:cNvSpPr>
          <p:nvPr>
            <p:ph sz="half" idx="2"/>
          </p:nvPr>
        </p:nvSpPr>
        <p:spPr>
          <a:xfrm>
            <a:off x="538130" y="215287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7B6D2D-3A1E-4461-B4CA-25D27F72AC19}"/>
              </a:ext>
            </a:extLst>
          </p:cNvPr>
          <p:cNvSpPr>
            <a:spLocks noGrp="1"/>
          </p:cNvSpPr>
          <p:nvPr>
            <p:ph type="body" sz="quarter" idx="3"/>
          </p:nvPr>
        </p:nvSpPr>
        <p:spPr>
          <a:xfrm>
            <a:off x="6170612" y="132896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3D546A6-8D3E-4100-9511-B87CEFA4E57A}"/>
              </a:ext>
            </a:extLst>
          </p:cNvPr>
          <p:cNvSpPr>
            <a:spLocks noGrp="1"/>
          </p:cNvSpPr>
          <p:nvPr>
            <p:ph sz="quarter" idx="4"/>
          </p:nvPr>
        </p:nvSpPr>
        <p:spPr>
          <a:xfrm>
            <a:off x="6170612" y="215287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1C03D-6C02-4DB2-B8EE-BA0EC2577CA0}"/>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8" name="Footer Placeholder 7">
            <a:extLst>
              <a:ext uri="{FF2B5EF4-FFF2-40B4-BE49-F238E27FC236}">
                <a16:creationId xmlns:a16="http://schemas.microsoft.com/office/drawing/2014/main" id="{A8526C26-6150-443A-976C-45E5C6637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86D34E-1B01-41AF-AA56-D096E307AF3C}"/>
              </a:ext>
            </a:extLst>
          </p:cNvPr>
          <p:cNvSpPr>
            <a:spLocks noGrp="1"/>
          </p:cNvSpPr>
          <p:nvPr>
            <p:ph type="sldNum" sz="quarter" idx="12"/>
          </p:nvPr>
        </p:nvSpPr>
        <p:spPr/>
        <p:txBody>
          <a:bodyPr/>
          <a:lstStyle/>
          <a:p>
            <a:fld id="{38BCE7BA-53B3-4E96-BE4D-1AD46932E469}" type="slidenum">
              <a:rPr lang="en-US" smtClean="0"/>
              <a:t>‹#›</a:t>
            </a:fld>
            <a:endParaRPr lang="en-US"/>
          </a:p>
        </p:txBody>
      </p:sp>
    </p:spTree>
    <p:extLst>
      <p:ext uri="{BB962C8B-B14F-4D97-AF65-F5344CB8AC3E}">
        <p14:creationId xmlns:p14="http://schemas.microsoft.com/office/powerpoint/2010/main" val="79306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04DB-49BD-48C8-8F76-1759D7BF59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C0751B-BF10-4AC3-A7C1-F9B1795B290A}"/>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4" name="Footer Placeholder 3">
            <a:extLst>
              <a:ext uri="{FF2B5EF4-FFF2-40B4-BE49-F238E27FC236}">
                <a16:creationId xmlns:a16="http://schemas.microsoft.com/office/drawing/2014/main" id="{524F3DBE-27F4-4D17-9827-41B57A5084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370A76-346B-4964-949B-1E51D5A1C267}"/>
              </a:ext>
            </a:extLst>
          </p:cNvPr>
          <p:cNvSpPr>
            <a:spLocks noGrp="1"/>
          </p:cNvSpPr>
          <p:nvPr>
            <p:ph type="sldNum" sz="quarter" idx="12"/>
          </p:nvPr>
        </p:nvSpPr>
        <p:spPr/>
        <p:txBody>
          <a:bodyPr/>
          <a:lstStyle/>
          <a:p>
            <a:fld id="{38BCE7BA-53B3-4E96-BE4D-1AD46932E469}" type="slidenum">
              <a:rPr lang="en-US" smtClean="0"/>
              <a:t>‹#›</a:t>
            </a:fld>
            <a:endParaRPr lang="en-US"/>
          </a:p>
        </p:txBody>
      </p:sp>
    </p:spTree>
    <p:extLst>
      <p:ext uri="{BB962C8B-B14F-4D97-AF65-F5344CB8AC3E}">
        <p14:creationId xmlns:p14="http://schemas.microsoft.com/office/powerpoint/2010/main" val="3390999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63937-DE28-4B8B-A1BF-420B9B2646F5}"/>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3" name="Footer Placeholder 2">
            <a:extLst>
              <a:ext uri="{FF2B5EF4-FFF2-40B4-BE49-F238E27FC236}">
                <a16:creationId xmlns:a16="http://schemas.microsoft.com/office/drawing/2014/main" id="{3A3FFEC3-204C-4310-9687-0991AAD6A7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0917F-1B16-40C9-8954-ECFDBE93300F}"/>
              </a:ext>
            </a:extLst>
          </p:cNvPr>
          <p:cNvSpPr>
            <a:spLocks noGrp="1"/>
          </p:cNvSpPr>
          <p:nvPr>
            <p:ph type="sldNum" sz="quarter" idx="12"/>
          </p:nvPr>
        </p:nvSpPr>
        <p:spPr/>
        <p:txBody>
          <a:bodyPr/>
          <a:lstStyle/>
          <a:p>
            <a:fld id="{38BCE7BA-53B3-4E96-BE4D-1AD46932E469}" type="slidenum">
              <a:rPr lang="en-US" smtClean="0"/>
              <a:t>‹#›</a:t>
            </a:fld>
            <a:endParaRPr lang="en-US"/>
          </a:p>
        </p:txBody>
      </p:sp>
    </p:spTree>
    <p:extLst>
      <p:ext uri="{BB962C8B-B14F-4D97-AF65-F5344CB8AC3E}">
        <p14:creationId xmlns:p14="http://schemas.microsoft.com/office/powerpoint/2010/main" val="1475123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8B5A-5ADD-4DFF-83CD-4974DD701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5E05A9-3132-47D3-83AC-73AF631F31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1645E5-A677-4D7E-8519-B395ABD82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E8ADA9-2AEB-47AA-AA0F-6923370E631D}"/>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6" name="Footer Placeholder 5">
            <a:extLst>
              <a:ext uri="{FF2B5EF4-FFF2-40B4-BE49-F238E27FC236}">
                <a16:creationId xmlns:a16="http://schemas.microsoft.com/office/drawing/2014/main" id="{5E4C8FB1-D7EC-478B-B776-877F920661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54D1B-CA28-4B29-A747-FB07AEDC5B71}"/>
              </a:ext>
            </a:extLst>
          </p:cNvPr>
          <p:cNvSpPr>
            <a:spLocks noGrp="1"/>
          </p:cNvSpPr>
          <p:nvPr>
            <p:ph type="sldNum" sz="quarter" idx="12"/>
          </p:nvPr>
        </p:nvSpPr>
        <p:spPr/>
        <p:txBody>
          <a:bodyPr/>
          <a:lstStyle/>
          <a:p>
            <a:fld id="{38BCE7BA-53B3-4E96-BE4D-1AD46932E469}" type="slidenum">
              <a:rPr lang="en-US" smtClean="0"/>
              <a:t>‹#›</a:t>
            </a:fld>
            <a:endParaRPr lang="en-US"/>
          </a:p>
        </p:txBody>
      </p:sp>
    </p:spTree>
    <p:extLst>
      <p:ext uri="{BB962C8B-B14F-4D97-AF65-F5344CB8AC3E}">
        <p14:creationId xmlns:p14="http://schemas.microsoft.com/office/powerpoint/2010/main" val="402742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4F2DC-9E64-4882-B2E4-730B937A3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E75EDC-9075-4A0D-BADA-C123E5D87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820394-9639-4854-8D09-84DF6F2D6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A66D3F-9BFE-4ED2-A00C-C001C3E6F6E3}"/>
              </a:ext>
            </a:extLst>
          </p:cNvPr>
          <p:cNvSpPr>
            <a:spLocks noGrp="1"/>
          </p:cNvSpPr>
          <p:nvPr>
            <p:ph type="dt" sz="half" idx="10"/>
          </p:nvPr>
        </p:nvSpPr>
        <p:spPr/>
        <p:txBody>
          <a:bodyPr/>
          <a:lstStyle/>
          <a:p>
            <a:fld id="{ED7BD328-03EB-4DCF-804A-C99F24E3E0CF}" type="datetimeFigureOut">
              <a:rPr lang="en-US" smtClean="0"/>
              <a:t>11/4/25</a:t>
            </a:fld>
            <a:endParaRPr lang="en-US"/>
          </a:p>
        </p:txBody>
      </p:sp>
      <p:sp>
        <p:nvSpPr>
          <p:cNvPr id="6" name="Footer Placeholder 5">
            <a:extLst>
              <a:ext uri="{FF2B5EF4-FFF2-40B4-BE49-F238E27FC236}">
                <a16:creationId xmlns:a16="http://schemas.microsoft.com/office/drawing/2014/main" id="{3B02D5F1-2621-43CF-BF43-05F66B50D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051D1-D3DA-48CB-9A82-09EB748D3813}"/>
              </a:ext>
            </a:extLst>
          </p:cNvPr>
          <p:cNvSpPr>
            <a:spLocks noGrp="1"/>
          </p:cNvSpPr>
          <p:nvPr>
            <p:ph type="sldNum" sz="quarter" idx="12"/>
          </p:nvPr>
        </p:nvSpPr>
        <p:spPr/>
        <p:txBody>
          <a:bodyPr/>
          <a:lstStyle/>
          <a:p>
            <a:fld id="{38BCE7BA-53B3-4E96-BE4D-1AD46932E469}" type="slidenum">
              <a:rPr lang="en-US" smtClean="0"/>
              <a:t>‹#›</a:t>
            </a:fld>
            <a:endParaRPr lang="en-US"/>
          </a:p>
        </p:txBody>
      </p:sp>
    </p:spTree>
    <p:extLst>
      <p:ext uri="{BB962C8B-B14F-4D97-AF65-F5344CB8AC3E}">
        <p14:creationId xmlns:p14="http://schemas.microsoft.com/office/powerpoint/2010/main" val="2838433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7A2C97-920A-4558-9EB3-3F67C34FD9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B72DFD-DFCA-4CA6-B882-01AB2555F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6DE86-54E8-4BA4-AD2D-814EABD433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7BD328-03EB-4DCF-804A-C99F24E3E0CF}" type="datetimeFigureOut">
              <a:rPr lang="en-US" smtClean="0"/>
              <a:t>11/4/25</a:t>
            </a:fld>
            <a:endParaRPr lang="en-US"/>
          </a:p>
        </p:txBody>
      </p:sp>
      <p:sp>
        <p:nvSpPr>
          <p:cNvPr id="5" name="Footer Placeholder 4">
            <a:extLst>
              <a:ext uri="{FF2B5EF4-FFF2-40B4-BE49-F238E27FC236}">
                <a16:creationId xmlns:a16="http://schemas.microsoft.com/office/drawing/2014/main" id="{97AD458A-61E0-498A-A801-520F5F4ED2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07634E-C7C7-4834-9F81-947A9F69D5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CE7BA-53B3-4E96-BE4D-1AD46932E469}" type="slidenum">
              <a:rPr lang="en-US" smtClean="0"/>
              <a:t>‹#›</a:t>
            </a:fld>
            <a:endParaRPr lang="en-US"/>
          </a:p>
        </p:txBody>
      </p:sp>
      <p:pic>
        <p:nvPicPr>
          <p:cNvPr id="8" name="Picture 7">
            <a:extLst>
              <a:ext uri="{FF2B5EF4-FFF2-40B4-BE49-F238E27FC236}">
                <a16:creationId xmlns:a16="http://schemas.microsoft.com/office/drawing/2014/main" id="{6BB5D4B0-2FDA-4A82-B063-3AC9F92FC59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5267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forms.gle/zYRhTJ3R6uvSPXT79" TargetMode="External"/><Relationship Id="rId3" Type="http://schemas.openxmlformats.org/officeDocument/2006/relationships/hyperlink" Target="https://n3.sonoma.edu/internship/about/" TargetMode="External"/><Relationship Id="rId7" Type="http://schemas.openxmlformats.org/officeDocument/2006/relationships/hyperlink" Target="https://www.tandfonline.com/doi/full/10.1080/24758779.2024.2352775"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n3.sonoma.edu/media/videos-and-talks/" TargetMode="External"/><Relationship Id="rId5" Type="http://schemas.openxmlformats.org/officeDocument/2006/relationships/hyperlink" Target="https://n3.sonoma.edu/curriculum/solar/highschool/" TargetMode="External"/><Relationship Id="rId4" Type="http://schemas.openxmlformats.org/officeDocument/2006/relationships/hyperlink" Target="https://afh.sonoma.edu/"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edeon.sonoma.edu/nu/downloads/"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0.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mailto:lynnc@universe.sonoma.edu" TargetMode="External"/><Relationship Id="rId2" Type="http://schemas.openxmlformats.org/officeDocument/2006/relationships/hyperlink" Target="mailto:edeon@sonoma.edu" TargetMode="Externa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hyperlink" Target="mailto:shubha.kashinath@csueastbay.edu" TargetMode="External"/><Relationship Id="rId4" Type="http://schemas.openxmlformats.org/officeDocument/2006/relationships/hyperlink" Target="mailto:ablagrave@csuchico.ed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AB88-B4BB-444E-91BA-8410C25F2E44}"/>
              </a:ext>
            </a:extLst>
          </p:cNvPr>
          <p:cNvSpPr>
            <a:spLocks noGrp="1"/>
          </p:cNvSpPr>
          <p:nvPr>
            <p:ph type="ctrTitle"/>
          </p:nvPr>
        </p:nvSpPr>
        <p:spPr>
          <a:xfrm>
            <a:off x="1458012" y="1612557"/>
            <a:ext cx="9144000" cy="1526569"/>
          </a:xfrm>
        </p:spPr>
        <p:txBody>
          <a:bodyPr>
            <a:normAutofit fontScale="90000"/>
          </a:bodyPr>
          <a:lstStyle/>
          <a:p>
            <a:r>
              <a:rPr lang="en-US" sz="4000" dirty="0"/>
              <a:t>Improving Student Access and Engagement in STEM Education</a:t>
            </a:r>
            <a:br>
              <a:rPr lang="en-US" sz="4000" dirty="0"/>
            </a:br>
            <a:r>
              <a:rPr lang="en-US" sz="2800" dirty="0"/>
              <a:t>The Impact of Prolonged Mentorship and Participatory Design in Both High School and College Settings</a:t>
            </a:r>
            <a:endParaRPr lang="en-US" sz="4000" dirty="0"/>
          </a:p>
        </p:txBody>
      </p:sp>
      <p:sp>
        <p:nvSpPr>
          <p:cNvPr id="3" name="Subtitle 2">
            <a:extLst>
              <a:ext uri="{FF2B5EF4-FFF2-40B4-BE49-F238E27FC236}">
                <a16:creationId xmlns:a16="http://schemas.microsoft.com/office/drawing/2014/main" id="{CA332062-CF08-4262-AD30-7EFF2CB9B1DB}"/>
              </a:ext>
            </a:extLst>
          </p:cNvPr>
          <p:cNvSpPr>
            <a:spLocks noGrp="1"/>
          </p:cNvSpPr>
          <p:nvPr>
            <p:ph type="subTitle" idx="1"/>
          </p:nvPr>
        </p:nvSpPr>
        <p:spPr>
          <a:xfrm>
            <a:off x="1524000" y="3429000"/>
            <a:ext cx="9144000" cy="2608868"/>
          </a:xfrm>
        </p:spPr>
        <p:txBody>
          <a:bodyPr>
            <a:normAutofit fontScale="70000" lnSpcReduction="20000"/>
          </a:bodyPr>
          <a:lstStyle/>
          <a:p>
            <a:r>
              <a:rPr lang="en-US" b="1" dirty="0"/>
              <a:t>Panelists: </a:t>
            </a:r>
            <a:r>
              <a:rPr lang="en-US" dirty="0"/>
              <a:t>Prof.</a:t>
            </a:r>
            <a:r>
              <a:rPr lang="en-US" b="1" dirty="0"/>
              <a:t> </a:t>
            </a:r>
            <a:r>
              <a:rPr lang="en-US" dirty="0"/>
              <a:t>Lynn Cominsky, Robin Dubois, Xander Starling (Sonoma State U) </a:t>
            </a:r>
          </a:p>
          <a:p>
            <a:r>
              <a:rPr lang="en-US" dirty="0"/>
              <a:t>Prof. Josephine </a:t>
            </a:r>
            <a:r>
              <a:rPr lang="en-US" dirty="0" err="1"/>
              <a:t>Blagrave</a:t>
            </a:r>
            <a:r>
              <a:rPr lang="en-US" dirty="0"/>
              <a:t>, Matthew Borrelli (CSU Chico) </a:t>
            </a:r>
          </a:p>
          <a:p>
            <a:r>
              <a:rPr lang="en-US" dirty="0"/>
              <a:t>Jason Kim-Tong (CSU East Bay)</a:t>
            </a:r>
          </a:p>
          <a:p>
            <a:r>
              <a:rPr lang="en-US" dirty="0"/>
              <a:t>Sam </a:t>
            </a:r>
            <a:r>
              <a:rPr lang="en-US" dirty="0" err="1"/>
              <a:t>Tumolo</a:t>
            </a:r>
            <a:r>
              <a:rPr lang="en-US" dirty="0"/>
              <a:t> (EDC)</a:t>
            </a:r>
          </a:p>
          <a:p>
            <a:r>
              <a:rPr lang="en-US" dirty="0"/>
              <a:t>Jordan </a:t>
            </a:r>
            <a:r>
              <a:rPr lang="en-US" dirty="0" err="1"/>
              <a:t>O’Kelley</a:t>
            </a:r>
            <a:r>
              <a:rPr lang="en-US" dirty="0"/>
              <a:t> (West Virginia University)</a:t>
            </a:r>
          </a:p>
          <a:p>
            <a:endParaRPr lang="en-US" dirty="0"/>
          </a:p>
          <a:p>
            <a:r>
              <a:rPr lang="en-US" sz="2600" dirty="0"/>
              <a:t>With additional support from:  Ariana Arista, Shubha Kashinath, Grace Harrison, Chloe Contestable, Sonia Quintero, Shannon McEntee, Susannah </a:t>
            </a:r>
            <a:r>
              <a:rPr lang="en-US" sz="2600" dirty="0" err="1"/>
              <a:t>Lanter</a:t>
            </a:r>
            <a:r>
              <a:rPr lang="en-US" sz="2600" dirty="0"/>
              <a:t>, Christopher Bell, Gabriel Tsuruta, Sofia Rubio, </a:t>
            </a:r>
            <a:r>
              <a:rPr lang="en-US" sz="2600" dirty="0" err="1"/>
              <a:t>Avi</a:t>
            </a:r>
            <a:r>
              <a:rPr lang="en-US" sz="2600" dirty="0"/>
              <a:t> Taneja, Jefferson Ly and </a:t>
            </a:r>
            <a:r>
              <a:rPr lang="en-US" sz="2600" dirty="0" err="1"/>
              <a:t>Betina</a:t>
            </a:r>
            <a:r>
              <a:rPr lang="en-US" sz="2600" dirty="0"/>
              <a:t> </a:t>
            </a:r>
            <a:r>
              <a:rPr lang="en-US" sz="2600" dirty="0" err="1"/>
              <a:t>Wildhaber</a:t>
            </a:r>
            <a:endParaRPr lang="en-US" sz="2600" dirty="0"/>
          </a:p>
        </p:txBody>
      </p:sp>
    </p:spTree>
    <p:extLst>
      <p:ext uri="{BB962C8B-B14F-4D97-AF65-F5344CB8AC3E}">
        <p14:creationId xmlns:p14="http://schemas.microsoft.com/office/powerpoint/2010/main" val="1605383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5" name="Google Shape;445;g100776725e5_0_123"/>
          <p:cNvSpPr txBox="1">
            <a:spLocks noGrp="1"/>
          </p:cNvSpPr>
          <p:nvPr>
            <p:ph type="body" idx="1"/>
          </p:nvPr>
        </p:nvSpPr>
        <p:spPr>
          <a:xfrm>
            <a:off x="378332" y="1100480"/>
            <a:ext cx="11435336" cy="4814400"/>
          </a:xfrm>
          <a:prstGeom prst="rect">
            <a:avLst/>
          </a:prstGeom>
          <a:noFill/>
          <a:ln>
            <a:noFill/>
          </a:ln>
        </p:spPr>
        <p:txBody>
          <a:bodyPr spcFirstLastPara="1" wrap="square" lIns="121900" tIns="121900" rIns="121900" bIns="121900" anchor="t" anchorCtr="0">
            <a:noAutofit/>
          </a:bodyPr>
          <a:lstStyle/>
          <a:p>
            <a:pPr lvl="0" indent="-406400">
              <a:lnSpc>
                <a:spcPct val="100000"/>
              </a:lnSpc>
              <a:spcBef>
                <a:spcPts val="1000"/>
              </a:spcBef>
              <a:buClr>
                <a:srgbClr val="262461"/>
              </a:buClr>
              <a:buSzPts val="2800"/>
              <a:buFont typeface="Calibri"/>
              <a:buChar char="●"/>
            </a:pPr>
            <a:r>
              <a:rPr lang="en-US" sz="2400" dirty="0">
                <a:solidFill>
                  <a:srgbClr val="262461"/>
                </a:solidFill>
                <a:latin typeface="Calibri"/>
                <a:ea typeface="Calibri"/>
                <a:cs typeface="Calibri"/>
                <a:sym typeface="Calibri"/>
              </a:rPr>
              <a:t>HS students: apply for the N3 internship program! Applications for 2026 will open in January 2026 (if we can raise the funding): </a:t>
            </a:r>
            <a:r>
              <a:rPr lang="en-US" sz="2400" dirty="0">
                <a:solidFill>
                  <a:srgbClr val="262461"/>
                </a:solidFill>
                <a:latin typeface="Calibri"/>
                <a:ea typeface="Calibri"/>
                <a:cs typeface="Calibri"/>
                <a:sym typeface="Calibri"/>
                <a:hlinkClick r:id="rId3"/>
              </a:rPr>
              <a:t>https://n3.sonoma.edu/internship/about/</a:t>
            </a:r>
            <a:r>
              <a:rPr lang="en-US" sz="2400" dirty="0">
                <a:solidFill>
                  <a:srgbClr val="262461"/>
                </a:solidFill>
                <a:latin typeface="Calibri"/>
                <a:ea typeface="Calibri"/>
                <a:cs typeface="Calibri"/>
                <a:sym typeface="Calibri"/>
              </a:rPr>
              <a:t> </a:t>
            </a:r>
          </a:p>
          <a:p>
            <a:pPr lvl="0" indent="-406400">
              <a:lnSpc>
                <a:spcPct val="100000"/>
              </a:lnSpc>
              <a:spcBef>
                <a:spcPts val="1000"/>
              </a:spcBef>
              <a:buClr>
                <a:srgbClr val="262461"/>
              </a:buClr>
              <a:buSzPts val="2800"/>
              <a:buFont typeface="Calibri"/>
              <a:buChar char="●"/>
            </a:pPr>
            <a:r>
              <a:rPr lang="en-US" sz="2400" dirty="0">
                <a:solidFill>
                  <a:srgbClr val="262461"/>
                </a:solidFill>
                <a:latin typeface="Calibri"/>
                <a:ea typeface="Calibri"/>
                <a:cs typeface="Calibri"/>
                <a:sym typeface="Calibri"/>
              </a:rPr>
              <a:t>Check out Astronomy from Home Discover activities: </a:t>
            </a:r>
            <a:r>
              <a:rPr lang="en-US" sz="2400" dirty="0">
                <a:solidFill>
                  <a:srgbClr val="262461"/>
                </a:solidFill>
                <a:latin typeface="Calibri"/>
                <a:ea typeface="Calibri"/>
                <a:cs typeface="Calibri"/>
                <a:sym typeface="Calibri"/>
                <a:hlinkClick r:id="rId4"/>
              </a:rPr>
              <a:t>https://afh.sonoma.edu</a:t>
            </a:r>
            <a:r>
              <a:rPr lang="en-US" sz="2400" dirty="0">
                <a:solidFill>
                  <a:srgbClr val="262461"/>
                </a:solidFill>
                <a:latin typeface="Calibri"/>
                <a:ea typeface="Calibri"/>
                <a:cs typeface="Calibri"/>
                <a:sym typeface="Calibri"/>
              </a:rPr>
              <a:t>  </a:t>
            </a:r>
          </a:p>
          <a:p>
            <a:pPr lvl="0" indent="-406400">
              <a:lnSpc>
                <a:spcPct val="100000"/>
              </a:lnSpc>
              <a:spcBef>
                <a:spcPts val="1000"/>
              </a:spcBef>
              <a:buClr>
                <a:srgbClr val="262461"/>
              </a:buClr>
              <a:buSzPts val="2800"/>
              <a:buFont typeface="Calibri"/>
              <a:buChar char="●"/>
            </a:pPr>
            <a:r>
              <a:rPr lang="en-US" sz="2400" dirty="0">
                <a:solidFill>
                  <a:srgbClr val="262461"/>
                </a:solidFill>
                <a:latin typeface="Calibri"/>
                <a:ea typeface="Calibri"/>
                <a:cs typeface="Calibri"/>
                <a:sym typeface="Calibri"/>
              </a:rPr>
              <a:t>Check out Solar Science for high school students (middle school coming soon!): </a:t>
            </a:r>
            <a:r>
              <a:rPr lang="en-US" sz="2400" dirty="0">
                <a:solidFill>
                  <a:srgbClr val="262461"/>
                </a:solidFill>
                <a:latin typeface="Calibri"/>
                <a:ea typeface="Calibri"/>
                <a:cs typeface="Calibri"/>
                <a:sym typeface="Calibri"/>
                <a:hlinkClick r:id="rId5"/>
              </a:rPr>
              <a:t>https://n3.sonoma.edu/curriculum/solar/highschool/</a:t>
            </a:r>
            <a:r>
              <a:rPr lang="en-US" sz="2400" dirty="0">
                <a:solidFill>
                  <a:srgbClr val="262461"/>
                </a:solidFill>
                <a:latin typeface="Calibri"/>
                <a:ea typeface="Calibri"/>
                <a:cs typeface="Calibri"/>
                <a:sym typeface="Calibri"/>
              </a:rPr>
              <a:t> </a:t>
            </a:r>
          </a:p>
          <a:p>
            <a:pPr indent="-406400">
              <a:lnSpc>
                <a:spcPct val="100000"/>
              </a:lnSpc>
              <a:spcBef>
                <a:spcPts val="1000"/>
              </a:spcBef>
              <a:buClr>
                <a:srgbClr val="262461"/>
              </a:buClr>
              <a:buSzPts val="2800"/>
              <a:buFont typeface="Calibri"/>
              <a:buChar char="●"/>
            </a:pPr>
            <a:r>
              <a:rPr lang="en-US" sz="2400" dirty="0">
                <a:solidFill>
                  <a:srgbClr val="262461"/>
                </a:solidFill>
                <a:latin typeface="Calibri"/>
                <a:ea typeface="Calibri"/>
                <a:cs typeface="Calibri"/>
                <a:sym typeface="Calibri"/>
              </a:rPr>
              <a:t>Watch our videos: </a:t>
            </a:r>
            <a:r>
              <a:rPr lang="en-US" sz="2400" dirty="0">
                <a:solidFill>
                  <a:srgbClr val="262461"/>
                </a:solidFill>
                <a:latin typeface="Calibri"/>
                <a:ea typeface="Calibri"/>
                <a:cs typeface="Calibri"/>
                <a:sym typeface="Calibri"/>
                <a:hlinkClick r:id="rId6"/>
              </a:rPr>
              <a:t>https://n3.sonoma.edu/media/videos-and-talks/</a:t>
            </a:r>
            <a:r>
              <a:rPr lang="en-US" sz="2400" dirty="0">
                <a:solidFill>
                  <a:srgbClr val="262461"/>
                </a:solidFill>
                <a:latin typeface="Calibri"/>
                <a:ea typeface="Calibri"/>
                <a:cs typeface="Calibri"/>
                <a:sym typeface="Calibri"/>
              </a:rPr>
              <a:t> </a:t>
            </a:r>
          </a:p>
          <a:p>
            <a:pPr indent="-406400">
              <a:lnSpc>
                <a:spcPct val="100000"/>
              </a:lnSpc>
              <a:spcBef>
                <a:spcPts val="1000"/>
              </a:spcBef>
              <a:buClr>
                <a:srgbClr val="262461"/>
              </a:buClr>
              <a:buSzPts val="2800"/>
              <a:buFont typeface="Calibri"/>
              <a:buChar char="●"/>
            </a:pPr>
            <a:r>
              <a:rPr lang="en-US" sz="2400" dirty="0">
                <a:solidFill>
                  <a:srgbClr val="262461"/>
                </a:solidFill>
                <a:latin typeface="Calibri"/>
                <a:ea typeface="Calibri"/>
                <a:cs typeface="Calibri"/>
                <a:sym typeface="Calibri"/>
              </a:rPr>
              <a:t>Read our peer-reviewed paper about the Codesign process: </a:t>
            </a:r>
            <a:r>
              <a:rPr lang="en-US" sz="2400" dirty="0">
                <a:solidFill>
                  <a:srgbClr val="262461"/>
                </a:solidFill>
                <a:latin typeface="Calibri"/>
                <a:ea typeface="Calibri"/>
                <a:cs typeface="Calibri"/>
                <a:sym typeface="Calibri"/>
                <a:hlinkClick r:id="rId7"/>
              </a:rPr>
              <a:t>https://www.tandfonline.com/doi/full/10.1080/24758779.2024.2352775</a:t>
            </a:r>
            <a:r>
              <a:rPr lang="en-US" sz="2400" dirty="0">
                <a:solidFill>
                  <a:srgbClr val="262461"/>
                </a:solidFill>
                <a:latin typeface="Calibri"/>
                <a:ea typeface="Calibri"/>
                <a:cs typeface="Calibri"/>
                <a:sym typeface="Calibri"/>
              </a:rPr>
              <a:t> </a:t>
            </a:r>
            <a:endParaRPr sz="2400" dirty="0">
              <a:solidFill>
                <a:srgbClr val="262461"/>
              </a:solidFill>
              <a:latin typeface="Calibri"/>
              <a:ea typeface="Calibri"/>
              <a:cs typeface="Calibri"/>
              <a:sym typeface="Calibri"/>
            </a:endParaRPr>
          </a:p>
        </p:txBody>
      </p:sp>
      <p:sp>
        <p:nvSpPr>
          <p:cNvPr id="2" name="Rectangle 1" descr="blue background for title">
            <a:extLst>
              <a:ext uri="{FF2B5EF4-FFF2-40B4-BE49-F238E27FC236}">
                <a16:creationId xmlns:a16="http://schemas.microsoft.com/office/drawing/2014/main" id="{24A30AFD-BBB5-D0AB-7BE8-6728D2EF9A75}"/>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8"/>
              </a:rPr>
              <a:t>https://forms.gle/zYRhTJ3R6uvSPXT79</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4" name="Google Shape;444;g100776725e5_0_123"/>
          <p:cNvSpPr txBox="1">
            <a:spLocks noGrp="1"/>
          </p:cNvSpPr>
          <p:nvPr>
            <p:ph type="title"/>
          </p:nvPr>
        </p:nvSpPr>
        <p:spPr>
          <a:xfrm>
            <a:off x="1645565" y="239192"/>
            <a:ext cx="9818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SzPts val="3700"/>
              <a:buNone/>
            </a:pPr>
            <a:r>
              <a:rPr lang="en-US" sz="3600">
                <a:solidFill>
                  <a:schemeClr val="lt1"/>
                </a:solidFill>
                <a:latin typeface="Calibri"/>
                <a:ea typeface="Calibri"/>
                <a:cs typeface="Calibri"/>
                <a:sym typeface="Calibri"/>
              </a:rPr>
              <a:t>Ways to connect with N3!</a:t>
            </a:r>
            <a:endParaRPr sz="36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005dac6e6d_0_312"/>
          <p:cNvSpPr txBox="1">
            <a:spLocks noGrp="1"/>
          </p:cNvSpPr>
          <p:nvPr>
            <p:ph type="title"/>
          </p:nvPr>
        </p:nvSpPr>
        <p:spPr>
          <a:xfrm>
            <a:off x="1957800" y="141333"/>
            <a:ext cx="9818550" cy="952176"/>
          </a:xfrm>
          <a:prstGeom prst="rect">
            <a:avLst/>
          </a:prstGeom>
          <a:noFill/>
          <a:ln>
            <a:noFill/>
          </a:ln>
        </p:spPr>
        <p:txBody>
          <a:bodyPr spcFirstLastPara="1" wrap="square" lIns="121900" tIns="121900" rIns="121900" bIns="121900" anchor="t" anchorCtr="0">
            <a:noAutofit/>
          </a:bodyPr>
          <a:lstStyle/>
          <a:p>
            <a:pPr algn="ctr">
              <a:lnSpc>
                <a:spcPct val="90000"/>
              </a:lnSpc>
            </a:pPr>
            <a:r>
              <a:rPr lang="en-US" sz="3200" dirty="0">
                <a:solidFill>
                  <a:schemeClr val="lt1"/>
                </a:solidFill>
                <a:latin typeface="Calibri"/>
                <a:ea typeface="Calibri"/>
                <a:cs typeface="Calibri"/>
                <a:sym typeface="Calibri"/>
              </a:rPr>
              <a:t>Engaging </a:t>
            </a:r>
            <a:r>
              <a:rPr lang="en-US" sz="2800" b="1" dirty="0">
                <a:solidFill>
                  <a:schemeClr val="bg1"/>
                </a:solidFill>
              </a:rPr>
              <a:t>Autistic STEM Undergraduates in Creating Supportive Learning Environments at California State Universities</a:t>
            </a:r>
            <a:endParaRPr sz="3800" dirty="0">
              <a:solidFill>
                <a:schemeClr val="lt1"/>
              </a:solidFill>
              <a:latin typeface="Calibri"/>
              <a:ea typeface="Calibri"/>
              <a:cs typeface="Calibri"/>
              <a:sym typeface="Calibri"/>
            </a:endParaRPr>
          </a:p>
        </p:txBody>
      </p:sp>
      <p:sp>
        <p:nvSpPr>
          <p:cNvPr id="290" name="Google Shape;290;g1005dac6e6d_0_312"/>
          <p:cNvSpPr txBox="1">
            <a:spLocks noGrp="1"/>
          </p:cNvSpPr>
          <p:nvPr>
            <p:ph type="body" idx="1"/>
          </p:nvPr>
        </p:nvSpPr>
        <p:spPr>
          <a:xfrm>
            <a:off x="415650" y="1210207"/>
            <a:ext cx="11360700" cy="4814400"/>
          </a:xfrm>
          <a:prstGeom prst="rect">
            <a:avLst/>
          </a:prstGeom>
          <a:noFill/>
          <a:ln>
            <a:noFill/>
          </a:ln>
        </p:spPr>
        <p:txBody>
          <a:bodyPr spcFirstLastPara="1" wrap="square" lIns="121900" tIns="121900" rIns="121900" bIns="121900" anchor="t" anchorCtr="0">
            <a:normAutofit fontScale="92500" lnSpcReduction="10000"/>
          </a:bodyPr>
          <a:lstStyle/>
          <a:p>
            <a:r>
              <a:rPr lang="en-US" dirty="0">
                <a:solidFill>
                  <a:schemeClr val="accent1">
                    <a:lumMod val="50000"/>
                  </a:schemeClr>
                </a:solidFill>
              </a:rPr>
              <a:t>Partner campuses include Sonoma State University, CSU Chico and CSU East Bay. (All part of the California State University system.)</a:t>
            </a:r>
          </a:p>
          <a:p>
            <a:r>
              <a:rPr lang="en-US" dirty="0">
                <a:solidFill>
                  <a:srgbClr val="262461"/>
                </a:solidFill>
                <a:ea typeface="Calibri"/>
                <a:cs typeface="Calibri"/>
                <a:sym typeface="Calibri"/>
              </a:rPr>
              <a:t>Program goals: </a:t>
            </a:r>
            <a:r>
              <a:rPr lang="en-US" dirty="0">
                <a:solidFill>
                  <a:schemeClr val="accent1">
                    <a:lumMod val="50000"/>
                  </a:schemeClr>
                </a:solidFill>
              </a:rPr>
              <a:t>understand the needs of autistic STEM undergraduates and pilot new campus programs to improve student engagement and success.</a:t>
            </a:r>
          </a:p>
          <a:p>
            <a:pPr lvl="1"/>
            <a:r>
              <a:rPr lang="en-US" dirty="0">
                <a:solidFill>
                  <a:srgbClr val="002060"/>
                </a:solidFill>
              </a:rPr>
              <a:t>understand the existing support landscape for autistic STEM undergraduates at three partner CSU campuses</a:t>
            </a:r>
          </a:p>
          <a:p>
            <a:pPr lvl="1"/>
            <a:r>
              <a:rPr lang="en-US" dirty="0">
                <a:solidFill>
                  <a:srgbClr val="002060"/>
                </a:solidFill>
              </a:rPr>
              <a:t>Identify gaps in available CSU campus programs from the perspective of autistic students, faculty, staff, and administrators and make recommendations to fill these gaps</a:t>
            </a:r>
          </a:p>
          <a:p>
            <a:pPr lvl="1"/>
            <a:r>
              <a:rPr lang="en-US" dirty="0">
                <a:solidFill>
                  <a:srgbClr val="002060"/>
                </a:solidFill>
              </a:rPr>
              <a:t>iteratively develop, implement, and evaluate pilot campus programs and experiences for autistic STEM students and professional development for faculty and staff</a:t>
            </a:r>
          </a:p>
          <a:p>
            <a:pPr lvl="1"/>
            <a:r>
              <a:rPr lang="en-US" dirty="0">
                <a:solidFill>
                  <a:srgbClr val="002060"/>
                </a:solidFill>
              </a:rPr>
              <a:t>prepare to expand campus partnerships to additional universities by synthesizing recommendations based on findings from pilot program implementation.</a:t>
            </a:r>
            <a:endParaRPr sz="2800"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2949318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005dac6e6d_0_312"/>
          <p:cNvSpPr txBox="1">
            <a:spLocks noGrp="1"/>
          </p:cNvSpPr>
          <p:nvPr>
            <p:ph type="title"/>
          </p:nvPr>
        </p:nvSpPr>
        <p:spPr>
          <a:xfrm>
            <a:off x="1957800" y="141333"/>
            <a:ext cx="9818550" cy="952176"/>
          </a:xfrm>
          <a:prstGeom prst="rect">
            <a:avLst/>
          </a:prstGeom>
          <a:noFill/>
          <a:ln>
            <a:noFill/>
          </a:ln>
        </p:spPr>
        <p:txBody>
          <a:bodyPr spcFirstLastPara="1" wrap="square" lIns="121900" tIns="121900" rIns="121900" bIns="121900" anchor="t" anchorCtr="0">
            <a:noAutofit/>
          </a:bodyPr>
          <a:lstStyle/>
          <a:p>
            <a:pPr algn="ctr">
              <a:lnSpc>
                <a:spcPct val="90000"/>
              </a:lnSpc>
            </a:pPr>
            <a:r>
              <a:rPr lang="en-US" sz="3200" dirty="0">
                <a:solidFill>
                  <a:schemeClr val="lt1"/>
                </a:solidFill>
                <a:latin typeface="Calibri"/>
                <a:ea typeface="Calibri"/>
                <a:cs typeface="Calibri"/>
                <a:sym typeface="Calibri"/>
              </a:rPr>
              <a:t>Engaging </a:t>
            </a:r>
            <a:r>
              <a:rPr lang="en-US" sz="2800" b="1" dirty="0">
                <a:solidFill>
                  <a:schemeClr val="bg1"/>
                </a:solidFill>
              </a:rPr>
              <a:t>Autistic STEM Undergraduates in Creating Supportive Learning Environments at California State Universities</a:t>
            </a:r>
            <a:endParaRPr sz="3800" dirty="0">
              <a:solidFill>
                <a:schemeClr val="lt1"/>
              </a:solidFill>
              <a:latin typeface="Calibri"/>
              <a:ea typeface="Calibri"/>
              <a:cs typeface="Calibri"/>
              <a:sym typeface="Calibri"/>
            </a:endParaRPr>
          </a:p>
        </p:txBody>
      </p:sp>
      <p:sp>
        <p:nvSpPr>
          <p:cNvPr id="290" name="Google Shape;290;g1005dac6e6d_0_312"/>
          <p:cNvSpPr txBox="1">
            <a:spLocks noGrp="1"/>
          </p:cNvSpPr>
          <p:nvPr>
            <p:ph type="body" idx="1"/>
          </p:nvPr>
        </p:nvSpPr>
        <p:spPr>
          <a:xfrm>
            <a:off x="415650" y="1210207"/>
            <a:ext cx="6814709" cy="4814400"/>
          </a:xfrm>
          <a:prstGeom prst="rect">
            <a:avLst/>
          </a:prstGeom>
          <a:noFill/>
          <a:ln>
            <a:noFill/>
          </a:ln>
        </p:spPr>
        <p:txBody>
          <a:bodyPr spcFirstLastPara="1" wrap="square" lIns="121900" tIns="121900" rIns="121900" bIns="121900" anchor="t" anchorCtr="0">
            <a:normAutofit lnSpcReduction="10000"/>
          </a:bodyPr>
          <a:lstStyle/>
          <a:p>
            <a:pPr marL="0">
              <a:lnSpc>
                <a:spcPct val="100000"/>
              </a:lnSpc>
            </a:pPr>
            <a:r>
              <a:rPr lang="en-US" dirty="0">
                <a:solidFill>
                  <a:schemeClr val="accent1">
                    <a:lumMod val="50000"/>
                  </a:schemeClr>
                </a:solidFill>
              </a:rPr>
              <a:t>Research: Student Community Survey and Focus Groups</a:t>
            </a:r>
          </a:p>
          <a:p>
            <a:pPr marL="0" lvl="0" indent="0">
              <a:lnSpc>
                <a:spcPct val="90000"/>
              </a:lnSpc>
              <a:buNone/>
            </a:pPr>
            <a:endParaRPr lang="en-US" sz="2000" dirty="0">
              <a:solidFill>
                <a:schemeClr val="accent1">
                  <a:lumMod val="50000"/>
                </a:schemeClr>
              </a:solidFill>
            </a:endParaRPr>
          </a:p>
          <a:p>
            <a:pPr marL="0" lvl="0" indent="0">
              <a:lnSpc>
                <a:spcPct val="90000"/>
              </a:lnSpc>
              <a:buNone/>
            </a:pPr>
            <a:r>
              <a:rPr lang="en-US" sz="2000" dirty="0">
                <a:solidFill>
                  <a:schemeClr val="accent1">
                    <a:lumMod val="50000"/>
                  </a:schemeClr>
                </a:solidFill>
              </a:rPr>
              <a:t>All campuses worked together to co-design an online survey for autistic students.</a:t>
            </a:r>
          </a:p>
          <a:p>
            <a:pPr marL="228600" lvl="0" indent="-127000">
              <a:lnSpc>
                <a:spcPct val="90000"/>
              </a:lnSpc>
              <a:buClr>
                <a:schemeClr val="dk1"/>
              </a:buClr>
              <a:buSzPts val="1600"/>
              <a:buNone/>
            </a:pPr>
            <a:endParaRPr lang="en-US" sz="2000" dirty="0">
              <a:solidFill>
                <a:schemeClr val="accent1">
                  <a:lumMod val="50000"/>
                </a:schemeClr>
              </a:solidFill>
            </a:endParaRPr>
          </a:p>
          <a:p>
            <a:pPr marL="228600" lvl="0" indent="-127000">
              <a:lnSpc>
                <a:spcPct val="90000"/>
              </a:lnSpc>
              <a:buClr>
                <a:schemeClr val="dk1"/>
              </a:buClr>
              <a:buSzPts val="1600"/>
              <a:buNone/>
            </a:pPr>
            <a:r>
              <a:rPr lang="en-US" sz="2000" dirty="0">
                <a:solidFill>
                  <a:schemeClr val="accent1">
                    <a:lumMod val="50000"/>
                  </a:schemeClr>
                </a:solidFill>
              </a:rPr>
              <a:t>Goal of the survey:</a:t>
            </a:r>
          </a:p>
          <a:p>
            <a:pPr lvl="0" indent="-342900">
              <a:lnSpc>
                <a:spcPct val="90000"/>
              </a:lnSpc>
              <a:buSzPts val="1800"/>
              <a:buChar char="•"/>
            </a:pPr>
            <a:r>
              <a:rPr lang="en-US" sz="2000" dirty="0">
                <a:solidFill>
                  <a:schemeClr val="accent1">
                    <a:lumMod val="50000"/>
                  </a:schemeClr>
                </a:solidFill>
              </a:rPr>
              <a:t>Assess what students are already accessing on campus</a:t>
            </a:r>
          </a:p>
          <a:p>
            <a:pPr lvl="0" indent="-342900">
              <a:lnSpc>
                <a:spcPct val="90000"/>
              </a:lnSpc>
              <a:buSzPts val="1800"/>
              <a:buChar char="•"/>
            </a:pPr>
            <a:r>
              <a:rPr lang="en-US" sz="2000" dirty="0">
                <a:solidFill>
                  <a:schemeClr val="accent1">
                    <a:lumMod val="50000"/>
                  </a:schemeClr>
                </a:solidFill>
              </a:rPr>
              <a:t>Understand if students feel supported by faculty, staff, and fellow students in completing their degrees.</a:t>
            </a:r>
          </a:p>
          <a:p>
            <a:pPr lvl="0" indent="-342900">
              <a:lnSpc>
                <a:spcPct val="90000"/>
              </a:lnSpc>
              <a:buSzPts val="1800"/>
              <a:buChar char="•"/>
            </a:pPr>
            <a:r>
              <a:rPr lang="en-US" sz="2000" dirty="0">
                <a:solidFill>
                  <a:schemeClr val="accent1">
                    <a:lumMod val="50000"/>
                  </a:schemeClr>
                </a:solidFill>
              </a:rPr>
              <a:t>Gather ideas for campus improvement programs and activities </a:t>
            </a:r>
          </a:p>
          <a:p>
            <a:pPr marL="0" lvl="0" indent="0">
              <a:lnSpc>
                <a:spcPct val="90000"/>
              </a:lnSpc>
              <a:buNone/>
            </a:pPr>
            <a:endParaRPr lang="en-US" sz="2000" dirty="0">
              <a:solidFill>
                <a:schemeClr val="accent1">
                  <a:lumMod val="50000"/>
                </a:schemeClr>
              </a:solidFill>
            </a:endParaRPr>
          </a:p>
          <a:p>
            <a:pPr marL="0" lvl="0" indent="0">
              <a:lnSpc>
                <a:spcPct val="90000"/>
              </a:lnSpc>
              <a:buNone/>
            </a:pPr>
            <a:r>
              <a:rPr lang="en-US" sz="2000" dirty="0">
                <a:solidFill>
                  <a:schemeClr val="accent1">
                    <a:lumMod val="50000"/>
                  </a:schemeClr>
                </a:solidFill>
              </a:rPr>
              <a:t>Goal of focus groups:</a:t>
            </a:r>
          </a:p>
          <a:p>
            <a:pPr lvl="0" indent="-342900">
              <a:lnSpc>
                <a:spcPct val="90000"/>
              </a:lnSpc>
              <a:buSzPts val="1800"/>
              <a:buChar char="•"/>
            </a:pPr>
            <a:r>
              <a:rPr lang="en-US" sz="2000" dirty="0">
                <a:solidFill>
                  <a:schemeClr val="accent1">
                    <a:lumMod val="50000"/>
                  </a:schemeClr>
                </a:solidFill>
              </a:rPr>
              <a:t>Gather additional details from students about the types of activities and supports they’d like to build on campus</a:t>
            </a:r>
          </a:p>
          <a:p>
            <a:pPr lvl="1"/>
            <a:endParaRPr lang="en-US" sz="2000" dirty="0">
              <a:solidFill>
                <a:schemeClr val="accent1">
                  <a:lumMod val="50000"/>
                </a:schemeClr>
              </a:solidFill>
            </a:endParaRPr>
          </a:p>
          <a:p>
            <a:endParaRPr sz="2800" dirty="0">
              <a:solidFill>
                <a:srgbClr val="002060"/>
              </a:solidFill>
              <a:latin typeface="Calibri"/>
              <a:ea typeface="Calibri"/>
              <a:cs typeface="Calibri"/>
              <a:sym typeface="Calibri"/>
            </a:endParaRPr>
          </a:p>
        </p:txBody>
      </p:sp>
      <p:pic>
        <p:nvPicPr>
          <p:cNvPr id="4" name="Google Shape;308;g34cf233fd5e_0_77" title="CHICO Flyer with active QRs-3.png">
            <a:extLst>
              <a:ext uri="{FF2B5EF4-FFF2-40B4-BE49-F238E27FC236}">
                <a16:creationId xmlns:a16="http://schemas.microsoft.com/office/drawing/2014/main" id="{80A3E799-75E6-4ACC-B39B-7B5295F4DDEE}"/>
              </a:ext>
            </a:extLst>
          </p:cNvPr>
          <p:cNvPicPr preferRelativeResize="0"/>
          <p:nvPr/>
        </p:nvPicPr>
        <p:blipFill>
          <a:blip r:embed="rId3">
            <a:alphaModFix/>
          </a:blip>
          <a:stretch>
            <a:fillRect/>
          </a:stretch>
        </p:blipFill>
        <p:spPr>
          <a:xfrm>
            <a:off x="8144758" y="1414021"/>
            <a:ext cx="2997723" cy="4189601"/>
          </a:xfrm>
          <a:prstGeom prst="rect">
            <a:avLst/>
          </a:prstGeom>
          <a:noFill/>
          <a:ln>
            <a:noFill/>
          </a:ln>
        </p:spPr>
      </p:pic>
    </p:spTree>
    <p:extLst>
      <p:ext uri="{BB962C8B-B14F-4D97-AF65-F5344CB8AC3E}">
        <p14:creationId xmlns:p14="http://schemas.microsoft.com/office/powerpoint/2010/main" val="4027420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005dac6e6d_0_312"/>
          <p:cNvSpPr txBox="1">
            <a:spLocks noGrp="1"/>
          </p:cNvSpPr>
          <p:nvPr>
            <p:ph type="title"/>
          </p:nvPr>
        </p:nvSpPr>
        <p:spPr>
          <a:xfrm>
            <a:off x="1957800" y="141333"/>
            <a:ext cx="9818550" cy="952176"/>
          </a:xfrm>
          <a:prstGeom prst="rect">
            <a:avLst/>
          </a:prstGeom>
          <a:noFill/>
          <a:ln>
            <a:noFill/>
          </a:ln>
        </p:spPr>
        <p:txBody>
          <a:bodyPr spcFirstLastPara="1" wrap="square" lIns="121900" tIns="121900" rIns="121900" bIns="121900" anchor="t" anchorCtr="0">
            <a:noAutofit/>
          </a:bodyPr>
          <a:lstStyle/>
          <a:p>
            <a:pPr algn="ctr">
              <a:lnSpc>
                <a:spcPct val="90000"/>
              </a:lnSpc>
            </a:pPr>
            <a:r>
              <a:rPr lang="en-US" sz="3200" dirty="0">
                <a:solidFill>
                  <a:schemeClr val="lt1"/>
                </a:solidFill>
                <a:latin typeface="Calibri"/>
                <a:ea typeface="Calibri"/>
                <a:cs typeface="Calibri"/>
                <a:sym typeface="Calibri"/>
              </a:rPr>
              <a:t>Survey and focus group results</a:t>
            </a:r>
            <a:endParaRPr sz="3800" dirty="0">
              <a:solidFill>
                <a:schemeClr val="lt1"/>
              </a:solidFill>
              <a:latin typeface="Calibri"/>
              <a:ea typeface="Calibri"/>
              <a:cs typeface="Calibri"/>
              <a:sym typeface="Calibri"/>
            </a:endParaRPr>
          </a:p>
        </p:txBody>
      </p:sp>
      <p:sp>
        <p:nvSpPr>
          <p:cNvPr id="290" name="Google Shape;290;g1005dac6e6d_0_312"/>
          <p:cNvSpPr txBox="1">
            <a:spLocks noGrp="1"/>
          </p:cNvSpPr>
          <p:nvPr>
            <p:ph type="body" idx="1"/>
          </p:nvPr>
        </p:nvSpPr>
        <p:spPr>
          <a:xfrm>
            <a:off x="415650" y="1210207"/>
            <a:ext cx="11462123" cy="4879508"/>
          </a:xfrm>
          <a:prstGeom prst="rect">
            <a:avLst/>
          </a:prstGeom>
          <a:noFill/>
          <a:ln>
            <a:noFill/>
          </a:ln>
        </p:spPr>
        <p:txBody>
          <a:bodyPr spcFirstLastPara="1" wrap="square" lIns="121900" tIns="121900" rIns="121900" bIns="121900" anchor="t" anchorCtr="0">
            <a:normAutofit lnSpcReduction="10000"/>
          </a:bodyPr>
          <a:lstStyle/>
          <a:p>
            <a:pPr marL="76200" indent="0">
              <a:buNone/>
            </a:pPr>
            <a:r>
              <a:rPr lang="en-US" sz="2600" dirty="0">
                <a:solidFill>
                  <a:schemeClr val="accent1">
                    <a:lumMod val="50000"/>
                  </a:schemeClr>
                </a:solidFill>
              </a:rPr>
              <a:t>Students at all 3 campuses agree: </a:t>
            </a:r>
            <a:endParaRPr lang="en-US" sz="1800" u="sng" dirty="0"/>
          </a:p>
          <a:p>
            <a:pPr lvl="0" indent="-342900">
              <a:buSzPts val="1800"/>
              <a:buFont typeface="IBM Plex Sans"/>
              <a:buChar char="•"/>
            </a:pPr>
            <a:r>
              <a:rPr lang="en-US" sz="1900" dirty="0">
                <a:solidFill>
                  <a:schemeClr val="accent1">
                    <a:lumMod val="50000"/>
                  </a:schemeClr>
                </a:solidFill>
              </a:rPr>
              <a:t>They would like to see changes to facilities and environmental factors:</a:t>
            </a:r>
          </a:p>
          <a:p>
            <a:pPr lvl="1" indent="-342900">
              <a:buSzPts val="1800"/>
              <a:buChar char="•"/>
            </a:pPr>
            <a:r>
              <a:rPr lang="en-US" sz="1900" dirty="0">
                <a:solidFill>
                  <a:schemeClr val="accent1">
                    <a:lumMod val="50000"/>
                  </a:schemeClr>
                </a:solidFill>
              </a:rPr>
              <a:t>fluorescent lights, lack of windows, loud hallways and gathering spaces, lack of comfortable and quiet spaces to hang out or study</a:t>
            </a:r>
          </a:p>
          <a:p>
            <a:pPr lvl="1" indent="-342900">
              <a:buSzPts val="1800"/>
              <a:buChar char="•"/>
            </a:pPr>
            <a:r>
              <a:rPr lang="en-US" sz="1900" i="1" dirty="0">
                <a:solidFill>
                  <a:schemeClr val="accent1">
                    <a:lumMod val="50000"/>
                  </a:schemeClr>
                </a:solidFill>
              </a:rPr>
              <a:t>there was an overwhelming number of responses asking for sensory-friendly campus spaces</a:t>
            </a:r>
            <a:endParaRPr lang="en-US" sz="1900" dirty="0">
              <a:solidFill>
                <a:schemeClr val="accent1">
                  <a:lumMod val="50000"/>
                </a:schemeClr>
              </a:solidFill>
            </a:endParaRPr>
          </a:p>
          <a:p>
            <a:pPr lvl="0" indent="-342900">
              <a:buSzPts val="1800"/>
              <a:buFont typeface="IBM Plex Sans"/>
              <a:buChar char="•"/>
            </a:pPr>
            <a:r>
              <a:rPr lang="en-US" sz="1900" dirty="0">
                <a:solidFill>
                  <a:schemeClr val="accent1">
                    <a:lumMod val="50000"/>
                  </a:schemeClr>
                </a:solidFill>
              </a:rPr>
              <a:t>Students would like more personalized accommodations:</a:t>
            </a:r>
          </a:p>
          <a:p>
            <a:pPr lvl="1" indent="-342900">
              <a:buSzPts val="1800"/>
              <a:buChar char="•"/>
            </a:pPr>
            <a:r>
              <a:rPr lang="en-US" sz="1900" dirty="0">
                <a:solidFill>
                  <a:schemeClr val="accent1">
                    <a:lumMod val="50000"/>
                  </a:schemeClr>
                </a:solidFill>
              </a:rPr>
              <a:t>Some students shared that their “canned” accommodations didn’t really help them succeed and working directly with professors was much more effective. </a:t>
            </a:r>
          </a:p>
          <a:p>
            <a:pPr lvl="1" indent="-342900">
              <a:buSzPts val="1800"/>
              <a:buChar char="•"/>
            </a:pPr>
            <a:r>
              <a:rPr lang="en-US" sz="1900" dirty="0">
                <a:solidFill>
                  <a:schemeClr val="accent1">
                    <a:lumMod val="50000"/>
                  </a:schemeClr>
                </a:solidFill>
              </a:rPr>
              <a:t>Some were unsure of what their school could offer them </a:t>
            </a:r>
          </a:p>
          <a:p>
            <a:pPr lvl="0" indent="-342900">
              <a:buSzPts val="1800"/>
              <a:buChar char="•"/>
            </a:pPr>
            <a:r>
              <a:rPr lang="en-US" sz="1900" dirty="0">
                <a:solidFill>
                  <a:schemeClr val="accent1">
                    <a:lumMod val="50000"/>
                  </a:schemeClr>
                </a:solidFill>
              </a:rPr>
              <a:t>Expressed that due dates, certain assignment types, and ambiguous instructions/rules in class made courses more challenging </a:t>
            </a:r>
          </a:p>
          <a:p>
            <a:pPr lvl="0" indent="-342900">
              <a:buSzPts val="1800"/>
              <a:buChar char="•"/>
            </a:pPr>
            <a:r>
              <a:rPr lang="en-US" sz="1900" dirty="0">
                <a:solidFill>
                  <a:schemeClr val="accent1">
                    <a:lumMod val="50000"/>
                  </a:schemeClr>
                </a:solidFill>
              </a:rPr>
              <a:t>Students expressed fatigue around having to seek out and fight for many accommodations themselves. </a:t>
            </a:r>
          </a:p>
          <a:p>
            <a:pPr lvl="0" indent="-342900">
              <a:buSzPts val="1800"/>
              <a:buChar char="•"/>
            </a:pPr>
            <a:r>
              <a:rPr lang="en-US" sz="1900" dirty="0">
                <a:solidFill>
                  <a:schemeClr val="accent1">
                    <a:lumMod val="50000"/>
                  </a:schemeClr>
                </a:solidFill>
              </a:rPr>
              <a:t>Students sometimes experienced stigma when asking for some accommodations and called for training and increased awareness about autism for faculty and staff.</a:t>
            </a:r>
            <a:endParaRPr lang="en-US" sz="1800" dirty="0"/>
          </a:p>
          <a:p>
            <a:pPr lvl="1"/>
            <a:endParaRPr lang="en-US" sz="2000" dirty="0">
              <a:solidFill>
                <a:schemeClr val="accent1">
                  <a:lumMod val="50000"/>
                </a:schemeClr>
              </a:solidFill>
            </a:endParaRPr>
          </a:p>
          <a:p>
            <a:endParaRPr sz="2800"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418103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11"/>
          <p:cNvSpPr txBox="1">
            <a:spLocks noGrp="1"/>
          </p:cNvSpPr>
          <p:nvPr>
            <p:ph type="body" idx="3"/>
          </p:nvPr>
        </p:nvSpPr>
        <p:spPr>
          <a:xfrm>
            <a:off x="423912" y="1411498"/>
            <a:ext cx="5481600" cy="4690551"/>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0"/>
              </a:spcBef>
              <a:spcAft>
                <a:spcPts val="0"/>
              </a:spcAft>
              <a:buSzPts val="1800"/>
              <a:buNone/>
            </a:pPr>
            <a:r>
              <a:rPr lang="en-US" sz="2000" dirty="0">
                <a:solidFill>
                  <a:schemeClr val="accent1">
                    <a:lumMod val="50000"/>
                  </a:schemeClr>
                </a:solidFill>
                <a:latin typeface="+mn-lt"/>
              </a:rPr>
              <a:t>Presenter introductions:</a:t>
            </a:r>
            <a:endParaRPr sz="2000" dirty="0">
              <a:solidFill>
                <a:schemeClr val="accent1">
                  <a:lumMod val="50000"/>
                </a:schemeClr>
              </a:solidFill>
              <a:latin typeface="+mn-lt"/>
            </a:endParaRPr>
          </a:p>
          <a:p>
            <a:pPr marL="914400" lvl="1" indent="-342900" algn="l" rtl="0">
              <a:lnSpc>
                <a:spcPct val="90000"/>
              </a:lnSpc>
              <a:spcBef>
                <a:spcPts val="0"/>
              </a:spcBef>
              <a:spcAft>
                <a:spcPts val="0"/>
              </a:spcAft>
              <a:buSzPts val="1800"/>
              <a:buChar char="•"/>
            </a:pPr>
            <a:r>
              <a:rPr lang="en-US" sz="2000" dirty="0">
                <a:solidFill>
                  <a:schemeClr val="accent1">
                    <a:lumMod val="50000"/>
                  </a:schemeClr>
                </a:solidFill>
                <a:latin typeface="+mn-lt"/>
              </a:rPr>
              <a:t>Robin Dubois (they/it)</a:t>
            </a:r>
            <a:endParaRPr sz="2000" dirty="0">
              <a:solidFill>
                <a:schemeClr val="accent1">
                  <a:lumMod val="50000"/>
                </a:schemeClr>
              </a:solidFill>
              <a:latin typeface="+mn-lt"/>
            </a:endParaRPr>
          </a:p>
          <a:p>
            <a:pPr marL="1371600" lvl="2" indent="-312419" algn="l" rtl="0">
              <a:lnSpc>
                <a:spcPct val="90000"/>
              </a:lnSpc>
              <a:spcBef>
                <a:spcPts val="0"/>
              </a:spcBef>
              <a:spcAft>
                <a:spcPts val="0"/>
              </a:spcAft>
              <a:buSzPts val="1320"/>
              <a:buChar char="o"/>
            </a:pPr>
            <a:r>
              <a:rPr lang="en-US" sz="2000" dirty="0">
                <a:solidFill>
                  <a:schemeClr val="accent1">
                    <a:lumMod val="50000"/>
                  </a:schemeClr>
                </a:solidFill>
                <a:latin typeface="+mn-lt"/>
              </a:rPr>
              <a:t>Psychology, graduated May 2025</a:t>
            </a:r>
            <a:endParaRPr sz="2000" dirty="0">
              <a:solidFill>
                <a:schemeClr val="accent1">
                  <a:lumMod val="50000"/>
                </a:schemeClr>
              </a:solidFill>
              <a:latin typeface="+mn-lt"/>
            </a:endParaRPr>
          </a:p>
          <a:p>
            <a:pPr marL="914400" lvl="1" indent="-342900" algn="l" rtl="0">
              <a:lnSpc>
                <a:spcPct val="90000"/>
              </a:lnSpc>
              <a:spcBef>
                <a:spcPts val="0"/>
              </a:spcBef>
              <a:spcAft>
                <a:spcPts val="0"/>
              </a:spcAft>
              <a:buSzPts val="1800"/>
              <a:buChar char="•"/>
            </a:pPr>
            <a:r>
              <a:rPr lang="en-US" sz="2000" dirty="0">
                <a:solidFill>
                  <a:schemeClr val="accent1">
                    <a:lumMod val="50000"/>
                  </a:schemeClr>
                </a:solidFill>
                <a:latin typeface="+mn-lt"/>
              </a:rPr>
              <a:t>Xander Starling (he/him)</a:t>
            </a:r>
          </a:p>
          <a:p>
            <a:pPr lvl="2" indent="-342900">
              <a:spcBef>
                <a:spcPts val="0"/>
              </a:spcBef>
              <a:buSzPts val="1800"/>
              <a:buFont typeface="Courier New" panose="02070309020205020404" pitchFamily="49" charset="0"/>
              <a:buChar char="o"/>
            </a:pPr>
            <a:r>
              <a:rPr lang="en-US" sz="2000" dirty="0">
                <a:solidFill>
                  <a:schemeClr val="accent1">
                    <a:lumMod val="50000"/>
                  </a:schemeClr>
                </a:solidFill>
                <a:latin typeface="+mn-lt"/>
              </a:rPr>
              <a:t>Masters student in Cultural Heritage Resource Management</a:t>
            </a:r>
            <a:endParaRPr sz="2000" dirty="0">
              <a:solidFill>
                <a:schemeClr val="accent1">
                  <a:lumMod val="50000"/>
                </a:schemeClr>
              </a:solidFill>
              <a:latin typeface="+mn-lt"/>
            </a:endParaRPr>
          </a:p>
          <a:p>
            <a:pPr marL="0" lvl="0" indent="0" algn="l" rtl="0">
              <a:lnSpc>
                <a:spcPct val="90000"/>
              </a:lnSpc>
              <a:spcBef>
                <a:spcPts val="0"/>
              </a:spcBef>
              <a:spcAft>
                <a:spcPts val="0"/>
              </a:spcAft>
              <a:buNone/>
            </a:pPr>
            <a:endParaRPr sz="2000" dirty="0">
              <a:solidFill>
                <a:schemeClr val="accent1">
                  <a:lumMod val="50000"/>
                </a:schemeClr>
              </a:solidFill>
              <a:latin typeface="+mn-lt"/>
            </a:endParaRPr>
          </a:p>
          <a:p>
            <a:pPr marL="457200" lvl="0" indent="-342900" algn="l" rtl="0">
              <a:lnSpc>
                <a:spcPct val="90000"/>
              </a:lnSpc>
              <a:spcBef>
                <a:spcPts val="0"/>
              </a:spcBef>
              <a:spcAft>
                <a:spcPts val="0"/>
              </a:spcAft>
              <a:buSzPts val="1800"/>
              <a:buChar char="•"/>
            </a:pPr>
            <a:r>
              <a:rPr lang="en-US" sz="2000" dirty="0">
                <a:solidFill>
                  <a:schemeClr val="accent1">
                    <a:lumMod val="50000"/>
                  </a:schemeClr>
                </a:solidFill>
                <a:latin typeface="+mn-lt"/>
              </a:rPr>
              <a:t>Characteristics of SSU</a:t>
            </a:r>
            <a:endParaRPr sz="2000" dirty="0">
              <a:solidFill>
                <a:schemeClr val="accent1">
                  <a:lumMod val="50000"/>
                </a:schemeClr>
              </a:solidFill>
              <a:latin typeface="+mn-lt"/>
            </a:endParaRPr>
          </a:p>
          <a:p>
            <a:pPr marL="914400" lvl="1" indent="-342900" algn="l" rtl="0">
              <a:lnSpc>
                <a:spcPct val="90000"/>
              </a:lnSpc>
              <a:spcBef>
                <a:spcPts val="0"/>
              </a:spcBef>
              <a:spcAft>
                <a:spcPts val="0"/>
              </a:spcAft>
              <a:buSzPts val="1800"/>
              <a:buChar char="•"/>
            </a:pPr>
            <a:r>
              <a:rPr lang="en-US" sz="2000" dirty="0">
                <a:solidFill>
                  <a:schemeClr val="accent1">
                    <a:lumMod val="50000"/>
                  </a:schemeClr>
                </a:solidFill>
                <a:latin typeface="+mn-lt"/>
              </a:rPr>
              <a:t>5,784 students (89.7% Undergraduate)</a:t>
            </a:r>
            <a:endParaRPr sz="2000" dirty="0">
              <a:solidFill>
                <a:schemeClr val="accent1">
                  <a:lumMod val="50000"/>
                </a:schemeClr>
              </a:solidFill>
              <a:latin typeface="+mn-lt"/>
            </a:endParaRPr>
          </a:p>
          <a:p>
            <a:pPr marL="0" lvl="0" indent="0" algn="l" rtl="0">
              <a:lnSpc>
                <a:spcPct val="90000"/>
              </a:lnSpc>
              <a:spcBef>
                <a:spcPts val="0"/>
              </a:spcBef>
              <a:spcAft>
                <a:spcPts val="0"/>
              </a:spcAft>
              <a:buNone/>
            </a:pPr>
            <a:endParaRPr sz="2000" dirty="0">
              <a:solidFill>
                <a:schemeClr val="accent1">
                  <a:lumMod val="50000"/>
                </a:schemeClr>
              </a:solidFill>
              <a:latin typeface="+mn-lt"/>
            </a:endParaRPr>
          </a:p>
          <a:p>
            <a:pPr marL="457200" lvl="0" indent="-342900" algn="l" rtl="0">
              <a:lnSpc>
                <a:spcPct val="90000"/>
              </a:lnSpc>
              <a:spcBef>
                <a:spcPts val="0"/>
              </a:spcBef>
              <a:spcAft>
                <a:spcPts val="0"/>
              </a:spcAft>
              <a:buSzPts val="1800"/>
              <a:buChar char="•"/>
            </a:pPr>
            <a:r>
              <a:rPr lang="en-US" sz="2000" dirty="0">
                <a:solidFill>
                  <a:schemeClr val="accent1">
                    <a:lumMod val="50000"/>
                  </a:schemeClr>
                </a:solidFill>
                <a:latin typeface="+mn-lt"/>
              </a:rPr>
              <a:t>Existing resources for ND students: </a:t>
            </a:r>
            <a:endParaRPr sz="2000" dirty="0">
              <a:solidFill>
                <a:schemeClr val="accent1">
                  <a:lumMod val="50000"/>
                </a:schemeClr>
              </a:solidFill>
              <a:latin typeface="+mn-lt"/>
            </a:endParaRPr>
          </a:p>
          <a:p>
            <a:pPr marL="914400" lvl="1" indent="-342900" algn="l" rtl="0">
              <a:lnSpc>
                <a:spcPct val="90000"/>
              </a:lnSpc>
              <a:spcBef>
                <a:spcPts val="0"/>
              </a:spcBef>
              <a:spcAft>
                <a:spcPts val="0"/>
              </a:spcAft>
              <a:buSzPts val="1800"/>
              <a:buChar char="•"/>
            </a:pPr>
            <a:r>
              <a:rPr lang="en-US" sz="2000" dirty="0">
                <a:solidFill>
                  <a:schemeClr val="accent1">
                    <a:lumMod val="50000"/>
                  </a:schemeClr>
                </a:solidFill>
                <a:latin typeface="+mn-lt"/>
              </a:rPr>
              <a:t>Disability Services for Students (DSS)</a:t>
            </a:r>
            <a:endParaRPr sz="2000" dirty="0">
              <a:solidFill>
                <a:schemeClr val="accent1">
                  <a:lumMod val="50000"/>
                </a:schemeClr>
              </a:solidFill>
              <a:latin typeface="+mn-lt"/>
            </a:endParaRPr>
          </a:p>
          <a:p>
            <a:pPr marL="914400" lvl="1" indent="-342900" algn="l" rtl="0">
              <a:lnSpc>
                <a:spcPct val="90000"/>
              </a:lnSpc>
              <a:spcBef>
                <a:spcPts val="0"/>
              </a:spcBef>
              <a:spcAft>
                <a:spcPts val="0"/>
              </a:spcAft>
              <a:buSzPts val="1800"/>
              <a:buChar char="•"/>
            </a:pPr>
            <a:r>
              <a:rPr lang="en-US" sz="2000" dirty="0">
                <a:solidFill>
                  <a:schemeClr val="accent1">
                    <a:lumMod val="50000"/>
                  </a:schemeClr>
                </a:solidFill>
                <a:latin typeface="+mn-lt"/>
              </a:rPr>
              <a:t>Faculty support through CTET</a:t>
            </a:r>
            <a:endParaRPr sz="2000" dirty="0">
              <a:solidFill>
                <a:schemeClr val="accent1">
                  <a:lumMod val="50000"/>
                </a:schemeClr>
              </a:solidFill>
              <a:latin typeface="+mn-lt"/>
            </a:endParaRPr>
          </a:p>
          <a:p>
            <a:pPr marL="914400" lvl="1" indent="-342900" algn="l" rtl="0">
              <a:lnSpc>
                <a:spcPct val="90000"/>
              </a:lnSpc>
              <a:spcBef>
                <a:spcPts val="0"/>
              </a:spcBef>
              <a:spcAft>
                <a:spcPts val="0"/>
              </a:spcAft>
              <a:buSzPts val="1800"/>
              <a:buChar char="•"/>
            </a:pPr>
            <a:r>
              <a:rPr lang="en-US" sz="2000" dirty="0">
                <a:solidFill>
                  <a:schemeClr val="accent1">
                    <a:lumMod val="50000"/>
                  </a:schemeClr>
                </a:solidFill>
                <a:latin typeface="+mn-lt"/>
              </a:rPr>
              <a:t>The Hub</a:t>
            </a:r>
          </a:p>
          <a:p>
            <a:pPr marL="914400" lvl="1" indent="-342900" algn="l" rtl="0">
              <a:lnSpc>
                <a:spcPct val="90000"/>
              </a:lnSpc>
              <a:spcBef>
                <a:spcPts val="0"/>
              </a:spcBef>
              <a:spcAft>
                <a:spcPts val="0"/>
              </a:spcAft>
              <a:buSzPts val="1800"/>
              <a:buChar char="•"/>
            </a:pPr>
            <a:r>
              <a:rPr lang="en-US" sz="2000" dirty="0">
                <a:solidFill>
                  <a:schemeClr val="accent1">
                    <a:lumMod val="50000"/>
                  </a:schemeClr>
                </a:solidFill>
                <a:latin typeface="+mn-lt"/>
              </a:rPr>
              <a:t>Counseling and Psychological Services (CAPS)</a:t>
            </a:r>
            <a:endParaRPr sz="2000" dirty="0">
              <a:solidFill>
                <a:schemeClr val="accent1">
                  <a:lumMod val="50000"/>
                </a:schemeClr>
              </a:solidFill>
              <a:latin typeface="+mn-lt"/>
            </a:endParaRPr>
          </a:p>
        </p:txBody>
      </p:sp>
      <p:pic>
        <p:nvPicPr>
          <p:cNvPr id="264" name="Google Shape;264;p11"/>
          <p:cNvPicPr preferRelativeResize="0"/>
          <p:nvPr/>
        </p:nvPicPr>
        <p:blipFill>
          <a:blip r:embed="rId3">
            <a:alphaModFix/>
          </a:blip>
          <a:stretch>
            <a:fillRect/>
          </a:stretch>
        </p:blipFill>
        <p:spPr>
          <a:xfrm>
            <a:off x="4747458" y="198166"/>
            <a:ext cx="3572925" cy="724700"/>
          </a:xfrm>
          <a:prstGeom prst="rect">
            <a:avLst/>
          </a:prstGeom>
          <a:noFill/>
          <a:ln>
            <a:noFill/>
          </a:ln>
        </p:spPr>
      </p:pic>
      <p:pic>
        <p:nvPicPr>
          <p:cNvPr id="265" name="Google Shape;265;p11"/>
          <p:cNvPicPr preferRelativeResize="0"/>
          <p:nvPr/>
        </p:nvPicPr>
        <p:blipFill>
          <a:blip r:embed="rId4">
            <a:alphaModFix/>
          </a:blip>
          <a:stretch>
            <a:fillRect/>
          </a:stretch>
        </p:blipFill>
        <p:spPr>
          <a:xfrm>
            <a:off x="5905512" y="1285757"/>
            <a:ext cx="5710237" cy="4286485"/>
          </a:xfrm>
          <a:prstGeom prst="rect">
            <a:avLst/>
          </a:prstGeom>
          <a:noFill/>
          <a:ln>
            <a:noFill/>
          </a:ln>
        </p:spPr>
      </p:pic>
      <p:sp>
        <p:nvSpPr>
          <p:cNvPr id="266" name="Google Shape;266;p11"/>
          <p:cNvSpPr txBox="1">
            <a:spLocks noGrp="1"/>
          </p:cNvSpPr>
          <p:nvPr>
            <p:ph type="body" idx="3"/>
          </p:nvPr>
        </p:nvSpPr>
        <p:spPr>
          <a:xfrm>
            <a:off x="6320575" y="5572250"/>
            <a:ext cx="4880100" cy="529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US" sz="1100"/>
              <a:t>Schulz Information Center, home to EdEon, DSS, The Hub, and other services.</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11"/>
          <p:cNvSpPr txBox="1">
            <a:spLocks noGrp="1"/>
          </p:cNvSpPr>
          <p:nvPr>
            <p:ph type="body" idx="3"/>
          </p:nvPr>
        </p:nvSpPr>
        <p:spPr>
          <a:xfrm>
            <a:off x="423912" y="1411498"/>
            <a:ext cx="7597870" cy="4690551"/>
          </a:xfrm>
          <a:prstGeom prst="rect">
            <a:avLst/>
          </a:prstGeom>
          <a:noFill/>
          <a:ln>
            <a:noFill/>
          </a:ln>
        </p:spPr>
        <p:txBody>
          <a:bodyPr spcFirstLastPara="1" wrap="square" lIns="0" tIns="0" rIns="0" bIns="0" anchor="t" anchorCtr="0">
            <a:noAutofit/>
          </a:bodyPr>
          <a:lstStyle/>
          <a:p>
            <a:pPr marL="114300" lvl="0" indent="0" algn="l" rtl="0">
              <a:lnSpc>
                <a:spcPct val="90000"/>
              </a:lnSpc>
              <a:spcBef>
                <a:spcPts val="0"/>
              </a:spcBef>
              <a:spcAft>
                <a:spcPts val="0"/>
              </a:spcAft>
              <a:buSzPts val="1800"/>
              <a:buNone/>
            </a:pPr>
            <a:r>
              <a:rPr lang="en-US" sz="2000" b="1" dirty="0">
                <a:solidFill>
                  <a:schemeClr val="accent1">
                    <a:lumMod val="50000"/>
                  </a:schemeClr>
                </a:solidFill>
                <a:latin typeface="+mn-lt"/>
              </a:rPr>
              <a:t>Highlights:</a:t>
            </a:r>
          </a:p>
          <a:p>
            <a:pPr marL="857250" lvl="1" indent="-285750">
              <a:spcBef>
                <a:spcPts val="0"/>
              </a:spcBef>
              <a:buSzPts val="1800"/>
            </a:pPr>
            <a:r>
              <a:rPr lang="en-US" sz="2000" dirty="0">
                <a:solidFill>
                  <a:schemeClr val="accent1">
                    <a:lumMod val="50000"/>
                  </a:schemeClr>
                </a:solidFill>
                <a:latin typeface="+mn-lt"/>
              </a:rPr>
              <a:t>Established Neurodiversity club (Thanks CAS 2024/Emory University!)</a:t>
            </a:r>
          </a:p>
          <a:p>
            <a:pPr marL="857250" lvl="1" indent="-285750">
              <a:spcBef>
                <a:spcPts val="0"/>
              </a:spcBef>
              <a:buSzPts val="1800"/>
            </a:pPr>
            <a:r>
              <a:rPr lang="en-US" sz="2000" dirty="0">
                <a:solidFill>
                  <a:schemeClr val="accent1">
                    <a:lumMod val="50000"/>
                  </a:schemeClr>
                </a:solidFill>
                <a:latin typeface="+mn-lt"/>
              </a:rPr>
              <a:t>Wrote Guidebook for faculty, staff and students (Thanks CAS 2024/Berklee School of Music!) </a:t>
            </a:r>
          </a:p>
          <a:p>
            <a:pPr marL="857250" lvl="1" indent="-285750">
              <a:spcBef>
                <a:spcPts val="0"/>
              </a:spcBef>
              <a:buSzPts val="1800"/>
            </a:pPr>
            <a:r>
              <a:rPr lang="en-US" sz="2000" dirty="0">
                <a:solidFill>
                  <a:schemeClr val="accent1">
                    <a:lumMod val="50000"/>
                  </a:schemeClr>
                </a:solidFill>
                <a:latin typeface="+mn-lt"/>
              </a:rPr>
              <a:t>Wrote trifold brochure for tabling and recruiting events</a:t>
            </a:r>
          </a:p>
          <a:p>
            <a:pPr marL="857250" lvl="1" indent="-285750">
              <a:spcBef>
                <a:spcPts val="0"/>
              </a:spcBef>
              <a:buSzPts val="1800"/>
            </a:pPr>
            <a:r>
              <a:rPr lang="en-US" sz="2000" dirty="0">
                <a:solidFill>
                  <a:schemeClr val="accent1">
                    <a:lumMod val="50000"/>
                  </a:schemeClr>
                </a:solidFill>
                <a:latin typeface="+mn-lt"/>
              </a:rPr>
              <a:t>Gave one-hour training session for allies on working with neurodivergent students via zoom sponsored by Center for Teaching and Educational Technology</a:t>
            </a:r>
          </a:p>
          <a:p>
            <a:pPr marL="857250" lvl="1" indent="-285750">
              <a:spcBef>
                <a:spcPts val="0"/>
              </a:spcBef>
              <a:buSzPts val="1800"/>
            </a:pPr>
            <a:r>
              <a:rPr lang="en-US" sz="2000" dirty="0">
                <a:solidFill>
                  <a:schemeClr val="accent1">
                    <a:lumMod val="50000"/>
                  </a:schemeClr>
                </a:solidFill>
                <a:latin typeface="+mn-lt"/>
              </a:rPr>
              <a:t>Website to disseminate these materials is in progress at: </a:t>
            </a:r>
            <a:r>
              <a:rPr lang="en-US" sz="2000" dirty="0">
                <a:solidFill>
                  <a:schemeClr val="accent1">
                    <a:lumMod val="50000"/>
                  </a:schemeClr>
                </a:solidFill>
                <a:latin typeface="+mn-lt"/>
                <a:hlinkClick r:id="rId3"/>
              </a:rPr>
              <a:t>https://edeon.sonoma.edu/nu/downloads/</a:t>
            </a:r>
            <a:r>
              <a:rPr lang="en-US" sz="2000" dirty="0">
                <a:solidFill>
                  <a:schemeClr val="accent1">
                    <a:lumMod val="50000"/>
                  </a:schemeClr>
                </a:solidFill>
                <a:latin typeface="+mn-lt"/>
              </a:rPr>
              <a:t> </a:t>
            </a:r>
          </a:p>
          <a:p>
            <a:pPr marL="114300" lvl="0" indent="0" algn="l" rtl="0">
              <a:lnSpc>
                <a:spcPct val="90000"/>
              </a:lnSpc>
              <a:spcBef>
                <a:spcPts val="0"/>
              </a:spcBef>
              <a:spcAft>
                <a:spcPts val="0"/>
              </a:spcAft>
              <a:buSzPts val="1800"/>
              <a:buNone/>
            </a:pPr>
            <a:r>
              <a:rPr lang="en-US" sz="2000" b="1" dirty="0">
                <a:solidFill>
                  <a:schemeClr val="accent1">
                    <a:lumMod val="50000"/>
                  </a:schemeClr>
                </a:solidFill>
                <a:latin typeface="+mn-lt"/>
              </a:rPr>
              <a:t>Challenges:</a:t>
            </a:r>
          </a:p>
          <a:p>
            <a:pPr marL="857250" lvl="1" indent="-285750">
              <a:spcBef>
                <a:spcPts val="0"/>
              </a:spcBef>
              <a:buSzPts val="1800"/>
            </a:pPr>
            <a:r>
              <a:rPr lang="en-US" sz="2000" dirty="0">
                <a:solidFill>
                  <a:schemeClr val="accent1">
                    <a:lumMod val="50000"/>
                  </a:schemeClr>
                </a:solidFill>
                <a:latin typeface="+mn-lt"/>
              </a:rPr>
              <a:t>It was difficult to get students to come to ND club meetings until Fall 2025 – and now we are still trying to find club leadership</a:t>
            </a:r>
          </a:p>
          <a:p>
            <a:pPr marL="857250" lvl="1" indent="-285750">
              <a:spcBef>
                <a:spcPts val="0"/>
              </a:spcBef>
              <a:buSzPts val="1800"/>
            </a:pPr>
            <a:r>
              <a:rPr lang="en-US" sz="2000" dirty="0">
                <a:solidFill>
                  <a:schemeClr val="accent1">
                    <a:lumMod val="50000"/>
                  </a:schemeClr>
                </a:solidFill>
                <a:latin typeface="+mn-lt"/>
              </a:rPr>
              <a:t>We are still working on trying to get a low sensory room on campus – perhaps in the Library?</a:t>
            </a:r>
          </a:p>
          <a:p>
            <a:pPr marL="857250" lvl="1" indent="-285750">
              <a:spcBef>
                <a:spcPts val="0"/>
              </a:spcBef>
              <a:buSzPts val="1800"/>
            </a:pPr>
            <a:r>
              <a:rPr lang="en-US" sz="2000" dirty="0">
                <a:solidFill>
                  <a:schemeClr val="accent1">
                    <a:lumMod val="50000"/>
                  </a:schemeClr>
                </a:solidFill>
                <a:latin typeface="+mn-lt"/>
              </a:rPr>
              <a:t>Difficulties getting faculty involved in ND club and to attend the ally training</a:t>
            </a:r>
          </a:p>
          <a:p>
            <a:pPr marL="857250" lvl="1" indent="-285750">
              <a:spcBef>
                <a:spcPts val="0"/>
              </a:spcBef>
              <a:buSzPts val="1800"/>
            </a:pPr>
            <a:r>
              <a:rPr lang="en-US" sz="2000" dirty="0">
                <a:solidFill>
                  <a:schemeClr val="accent1">
                    <a:lumMod val="50000"/>
                  </a:schemeClr>
                </a:solidFill>
                <a:latin typeface="+mn-lt"/>
              </a:rPr>
              <a:t>NU website still in development</a:t>
            </a:r>
          </a:p>
          <a:p>
            <a:pPr marL="857250" lvl="1" indent="-285750">
              <a:spcBef>
                <a:spcPts val="0"/>
              </a:spcBef>
              <a:buSzPts val="1800"/>
            </a:pPr>
            <a:endParaRPr lang="en-US" sz="1800" dirty="0">
              <a:solidFill>
                <a:schemeClr val="accent1">
                  <a:lumMod val="50000"/>
                </a:schemeClr>
              </a:solidFill>
            </a:endParaRPr>
          </a:p>
          <a:p>
            <a:pPr marL="114300" lvl="0" indent="0" algn="l" rtl="0">
              <a:lnSpc>
                <a:spcPct val="90000"/>
              </a:lnSpc>
              <a:spcBef>
                <a:spcPts val="0"/>
              </a:spcBef>
              <a:spcAft>
                <a:spcPts val="0"/>
              </a:spcAft>
              <a:buSzPts val="1800"/>
              <a:buNone/>
            </a:pPr>
            <a:endParaRPr lang="en-US" sz="1800" dirty="0">
              <a:solidFill>
                <a:schemeClr val="accent1">
                  <a:lumMod val="50000"/>
                </a:schemeClr>
              </a:solidFill>
            </a:endParaRPr>
          </a:p>
        </p:txBody>
      </p:sp>
      <p:pic>
        <p:nvPicPr>
          <p:cNvPr id="264" name="Google Shape;264;p11"/>
          <p:cNvPicPr preferRelativeResize="0"/>
          <p:nvPr/>
        </p:nvPicPr>
        <p:blipFill>
          <a:blip r:embed="rId4">
            <a:alphaModFix/>
          </a:blip>
          <a:stretch>
            <a:fillRect/>
          </a:stretch>
        </p:blipFill>
        <p:spPr>
          <a:xfrm>
            <a:off x="4747458" y="198166"/>
            <a:ext cx="3572925" cy="724700"/>
          </a:xfrm>
          <a:prstGeom prst="rect">
            <a:avLst/>
          </a:prstGeom>
          <a:noFill/>
          <a:ln>
            <a:noFill/>
          </a:ln>
        </p:spPr>
      </p:pic>
      <p:pic>
        <p:nvPicPr>
          <p:cNvPr id="3" name="Picture 2">
            <a:extLst>
              <a:ext uri="{FF2B5EF4-FFF2-40B4-BE49-F238E27FC236}">
                <a16:creationId xmlns:a16="http://schemas.microsoft.com/office/drawing/2014/main" id="{D1094B46-DB61-4570-80CD-2F452C6B2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2276" y="280554"/>
            <a:ext cx="2419703" cy="5657967"/>
          </a:xfrm>
          <a:prstGeom prst="rect">
            <a:avLst/>
          </a:prstGeom>
        </p:spPr>
      </p:pic>
    </p:spTree>
    <p:extLst>
      <p:ext uri="{BB962C8B-B14F-4D97-AF65-F5344CB8AC3E}">
        <p14:creationId xmlns:p14="http://schemas.microsoft.com/office/powerpoint/2010/main" val="2149297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g34cf233fd5e_0_15"/>
          <p:cNvSpPr txBox="1">
            <a:spLocks noGrp="1"/>
          </p:cNvSpPr>
          <p:nvPr>
            <p:ph type="body" idx="3"/>
          </p:nvPr>
        </p:nvSpPr>
        <p:spPr>
          <a:xfrm>
            <a:off x="346533" y="1317885"/>
            <a:ext cx="7133100" cy="4426500"/>
          </a:xfrm>
          <a:prstGeom prst="rect">
            <a:avLst/>
          </a:prstGeom>
          <a:noFill/>
          <a:ln>
            <a:noFill/>
          </a:ln>
        </p:spPr>
        <p:txBody>
          <a:bodyPr spcFirstLastPara="1" wrap="square" lIns="0" tIns="0" rIns="0" bIns="0" anchor="t" anchorCtr="0">
            <a:noAutofit/>
          </a:bodyPr>
          <a:lstStyle/>
          <a:p>
            <a:pPr marL="457200" lvl="0" indent="-342900" algn="l" rtl="0">
              <a:spcBef>
                <a:spcPts val="0"/>
              </a:spcBef>
              <a:spcAft>
                <a:spcPts val="0"/>
              </a:spcAft>
              <a:buSzPts val="1800"/>
              <a:buChar char="•"/>
            </a:pPr>
            <a:r>
              <a:rPr lang="en-US" sz="2000" dirty="0">
                <a:solidFill>
                  <a:schemeClr val="accent1">
                    <a:lumMod val="50000"/>
                  </a:schemeClr>
                </a:solidFill>
                <a:latin typeface="+mn-lt"/>
              </a:rPr>
              <a:t>Campus partner and Student presenter introduction</a:t>
            </a:r>
          </a:p>
          <a:p>
            <a:pPr lvl="1" indent="-342900">
              <a:spcBef>
                <a:spcPts val="0"/>
              </a:spcBef>
              <a:buSzPts val="1800"/>
            </a:pPr>
            <a:r>
              <a:rPr lang="en-US" sz="2000" dirty="0">
                <a:solidFill>
                  <a:schemeClr val="accent1">
                    <a:lumMod val="50000"/>
                  </a:schemeClr>
                </a:solidFill>
                <a:latin typeface="+mn-lt"/>
              </a:rPr>
              <a:t>Matthew Borelli (he/him)</a:t>
            </a:r>
          </a:p>
          <a:p>
            <a:pPr lvl="2" indent="-342900">
              <a:spcBef>
                <a:spcPts val="0"/>
              </a:spcBef>
              <a:buSzPts val="1800"/>
            </a:pPr>
            <a:r>
              <a:rPr lang="en-US" sz="2000" dirty="0">
                <a:solidFill>
                  <a:schemeClr val="accent1">
                    <a:lumMod val="50000"/>
                  </a:schemeClr>
                </a:solidFill>
                <a:latin typeface="+mn-lt"/>
              </a:rPr>
              <a:t>Computer Animation major (second year)</a:t>
            </a:r>
            <a:endParaRPr sz="2000" dirty="0">
              <a:solidFill>
                <a:schemeClr val="accent1">
                  <a:lumMod val="50000"/>
                </a:schemeClr>
              </a:solidFill>
              <a:latin typeface="+mn-lt"/>
            </a:endParaRPr>
          </a:p>
          <a:p>
            <a:pPr marL="0" lvl="0" indent="0" algn="l" rtl="0">
              <a:spcBef>
                <a:spcPts val="0"/>
              </a:spcBef>
              <a:spcAft>
                <a:spcPts val="0"/>
              </a:spcAft>
              <a:buNone/>
            </a:pPr>
            <a:endParaRPr sz="2000" dirty="0">
              <a:solidFill>
                <a:schemeClr val="accent1">
                  <a:lumMod val="50000"/>
                </a:schemeClr>
              </a:solidFill>
              <a:latin typeface="+mn-lt"/>
            </a:endParaRPr>
          </a:p>
          <a:p>
            <a:pPr marL="457200" lvl="0" indent="-342900" algn="l" rtl="0">
              <a:spcBef>
                <a:spcPts val="0"/>
              </a:spcBef>
              <a:spcAft>
                <a:spcPts val="0"/>
              </a:spcAft>
              <a:buSzPts val="1800"/>
              <a:buChar char="•"/>
            </a:pPr>
            <a:r>
              <a:rPr lang="en-US" sz="2000" dirty="0">
                <a:solidFill>
                  <a:schemeClr val="accent1">
                    <a:lumMod val="50000"/>
                  </a:schemeClr>
                </a:solidFill>
                <a:latin typeface="+mn-lt"/>
              </a:rPr>
              <a:t>Characteristics of Chico State</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14,415 students (</a:t>
            </a:r>
            <a:r>
              <a:rPr lang="en-US" sz="2000" dirty="0">
                <a:solidFill>
                  <a:schemeClr val="accent1">
                    <a:lumMod val="50000"/>
                  </a:schemeClr>
                </a:solidFill>
                <a:latin typeface="+mn-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undergraduate: 13,635; grad</a:t>
            </a:r>
            <a:r>
              <a:rPr lang="en-US" sz="2000" dirty="0">
                <a:solidFill>
                  <a:schemeClr val="accent1">
                    <a:lumMod val="50000"/>
                  </a:schemeClr>
                </a:solidFill>
                <a:latin typeface="+mn-lt"/>
              </a:rPr>
              <a:t>: 780) </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90% of students live within 1 mi of campus</a:t>
            </a:r>
            <a:endParaRPr sz="2000" dirty="0">
              <a:solidFill>
                <a:schemeClr val="accent1">
                  <a:lumMod val="50000"/>
                </a:schemeClr>
              </a:solidFill>
              <a:latin typeface="+mn-lt"/>
            </a:endParaRPr>
          </a:p>
          <a:p>
            <a:pPr marL="0" lvl="0" indent="0" algn="l" rtl="0">
              <a:spcBef>
                <a:spcPts val="0"/>
              </a:spcBef>
              <a:spcAft>
                <a:spcPts val="0"/>
              </a:spcAft>
              <a:buNone/>
            </a:pPr>
            <a:endParaRPr sz="2000" dirty="0">
              <a:solidFill>
                <a:schemeClr val="accent1">
                  <a:lumMod val="50000"/>
                </a:schemeClr>
              </a:solidFill>
              <a:latin typeface="+mn-lt"/>
            </a:endParaRPr>
          </a:p>
          <a:p>
            <a:pPr marL="457200" lvl="0" indent="-342900" algn="l" rtl="0">
              <a:spcBef>
                <a:spcPts val="0"/>
              </a:spcBef>
              <a:spcAft>
                <a:spcPts val="0"/>
              </a:spcAft>
              <a:buSzPts val="1800"/>
              <a:buChar char="•"/>
            </a:pPr>
            <a:r>
              <a:rPr lang="en-US" sz="2000" dirty="0">
                <a:solidFill>
                  <a:schemeClr val="accent1">
                    <a:lumMod val="50000"/>
                  </a:schemeClr>
                </a:solidFill>
                <a:latin typeface="+mn-lt"/>
              </a:rPr>
              <a:t>Existing resources for ND students:</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Autism Clinic </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Accessibility Resource Center (ARC)</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Neurodiversity &amp; Disability Club (student run)</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Neurodiversity &amp; Disability Faculty Staff Association</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Neurodivergence Support Group (</a:t>
            </a:r>
            <a:r>
              <a:rPr lang="en-US" sz="2000" dirty="0" err="1">
                <a:solidFill>
                  <a:schemeClr val="accent1">
                    <a:lumMod val="50000"/>
                  </a:schemeClr>
                </a:solidFill>
                <a:latin typeface="+mn-lt"/>
              </a:rPr>
              <a:t>WellCat</a:t>
            </a:r>
            <a:r>
              <a:rPr lang="en-US" sz="2000" dirty="0">
                <a:solidFill>
                  <a:schemeClr val="accent1">
                    <a:lumMod val="50000"/>
                  </a:schemeClr>
                </a:solidFill>
                <a:latin typeface="+mn-lt"/>
              </a:rPr>
              <a:t> Counseling)</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Neurodiversity &amp; Disability Symposium </a:t>
            </a:r>
            <a:endParaRPr sz="2000" dirty="0">
              <a:solidFill>
                <a:schemeClr val="accent1">
                  <a:lumMod val="50000"/>
                </a:schemeClr>
              </a:solidFill>
              <a:latin typeface="+mn-lt"/>
            </a:endParaRPr>
          </a:p>
          <a:p>
            <a:pPr marL="0" lvl="0" indent="0" algn="l" rtl="0">
              <a:spcBef>
                <a:spcPts val="0"/>
              </a:spcBef>
              <a:spcAft>
                <a:spcPts val="0"/>
              </a:spcAft>
              <a:buNone/>
            </a:pPr>
            <a:endParaRPr sz="1800" dirty="0"/>
          </a:p>
          <a:p>
            <a:pPr marL="228600" lvl="0" indent="-127000" algn="l" rtl="0">
              <a:lnSpc>
                <a:spcPct val="90000"/>
              </a:lnSpc>
              <a:spcBef>
                <a:spcPts val="0"/>
              </a:spcBef>
              <a:spcAft>
                <a:spcPts val="0"/>
              </a:spcAft>
              <a:buClr>
                <a:schemeClr val="dk1"/>
              </a:buClr>
              <a:buSzPts val="1600"/>
              <a:buFont typeface="Arial"/>
              <a:buNone/>
            </a:pPr>
            <a:endParaRPr sz="1800" dirty="0"/>
          </a:p>
        </p:txBody>
      </p:sp>
      <p:pic>
        <p:nvPicPr>
          <p:cNvPr id="274" name="Google Shape;274;g34cf233fd5e_0_15"/>
          <p:cNvPicPr preferRelativeResize="0"/>
          <p:nvPr/>
        </p:nvPicPr>
        <p:blipFill>
          <a:blip r:embed="rId3">
            <a:alphaModFix/>
          </a:blip>
          <a:stretch>
            <a:fillRect/>
          </a:stretch>
        </p:blipFill>
        <p:spPr>
          <a:xfrm>
            <a:off x="7287565" y="1611984"/>
            <a:ext cx="4458233" cy="3168840"/>
          </a:xfrm>
          <a:prstGeom prst="rect">
            <a:avLst/>
          </a:prstGeom>
          <a:noFill/>
          <a:ln>
            <a:noFill/>
          </a:ln>
        </p:spPr>
      </p:pic>
      <p:pic>
        <p:nvPicPr>
          <p:cNvPr id="275" name="Google Shape;275;g34cf233fd5e_0_15"/>
          <p:cNvPicPr preferRelativeResize="0"/>
          <p:nvPr/>
        </p:nvPicPr>
        <p:blipFill>
          <a:blip r:embed="rId4">
            <a:alphaModFix/>
          </a:blip>
          <a:stretch>
            <a:fillRect/>
          </a:stretch>
        </p:blipFill>
        <p:spPr>
          <a:xfrm>
            <a:off x="4383071" y="43415"/>
            <a:ext cx="3583224" cy="868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5" name="Google Shape;275;g34cf233fd5e_0_15"/>
          <p:cNvPicPr preferRelativeResize="0"/>
          <p:nvPr/>
        </p:nvPicPr>
        <p:blipFill>
          <a:blip r:embed="rId3">
            <a:alphaModFix/>
          </a:blip>
          <a:stretch>
            <a:fillRect/>
          </a:stretch>
        </p:blipFill>
        <p:spPr>
          <a:xfrm>
            <a:off x="4383071" y="43415"/>
            <a:ext cx="3583224" cy="868300"/>
          </a:xfrm>
          <a:prstGeom prst="rect">
            <a:avLst/>
          </a:prstGeom>
          <a:noFill/>
          <a:ln>
            <a:noFill/>
          </a:ln>
        </p:spPr>
      </p:pic>
      <p:sp>
        <p:nvSpPr>
          <p:cNvPr id="6" name="Google Shape;262;p11">
            <a:extLst>
              <a:ext uri="{FF2B5EF4-FFF2-40B4-BE49-F238E27FC236}">
                <a16:creationId xmlns:a16="http://schemas.microsoft.com/office/drawing/2014/main" id="{F98A7473-2C88-4655-B3A5-760B98AB5051}"/>
              </a:ext>
            </a:extLst>
          </p:cNvPr>
          <p:cNvSpPr txBox="1">
            <a:spLocks/>
          </p:cNvSpPr>
          <p:nvPr/>
        </p:nvSpPr>
        <p:spPr>
          <a:xfrm>
            <a:off x="228600" y="1243584"/>
            <a:ext cx="11539727" cy="5330951"/>
          </a:xfrm>
          <a:prstGeom prst="rect">
            <a:avLst/>
          </a:prstGeom>
          <a:noFill/>
          <a:ln>
            <a:noFill/>
          </a:ln>
        </p:spPr>
        <p:txBody>
          <a:bodyPr spcFirstLastPara="1" vert="horz" wrap="square" lIns="0" tIns="0" rIns="0" bIns="0" rtlCol="0" anchor="t" anchorCtr="0">
            <a:noAutofit/>
          </a:bodyPr>
          <a:lstStyle>
            <a:lvl1pPr marL="457200" marR="0" lvl="0" indent="-330200" algn="l" defTabSz="914400" rtl="0" eaLnBrk="1" latinLnBrk="0" hangingPunct="1">
              <a:lnSpc>
                <a:spcPct val="90000"/>
              </a:lnSpc>
              <a:spcBef>
                <a:spcPts val="1000"/>
              </a:spcBef>
              <a:spcAft>
                <a:spcPts val="0"/>
              </a:spcAft>
              <a:buClr>
                <a:schemeClr val="dk1"/>
              </a:buClr>
              <a:buSzPts val="1600"/>
              <a:buFont typeface="Arial"/>
              <a:buChar char="•"/>
              <a:defRPr sz="1600" kern="1200">
                <a:solidFill>
                  <a:schemeClr val="dk1"/>
                </a:solidFill>
                <a:latin typeface="IBM Plex Sans"/>
                <a:ea typeface="IBM Plex Sans"/>
                <a:cs typeface="IBM Plex Sans"/>
                <a:sym typeface="IBM Plex Sans"/>
              </a:defRPr>
            </a:lvl1pPr>
            <a:lvl2pPr marL="914400" marR="0" lvl="1" indent="-330200" algn="l" defTabSz="914400" rtl="0" eaLnBrk="1" latinLnBrk="0" hangingPunct="1">
              <a:lnSpc>
                <a:spcPct val="90000"/>
              </a:lnSpc>
              <a:spcBef>
                <a:spcPts val="500"/>
              </a:spcBef>
              <a:spcAft>
                <a:spcPts val="0"/>
              </a:spcAft>
              <a:buClr>
                <a:schemeClr val="dk1"/>
              </a:buClr>
              <a:buSzPts val="1600"/>
              <a:buFont typeface="Arial"/>
              <a:buChar char="•"/>
              <a:defRPr sz="1600" b="0" i="0" u="none" strike="noStrike" kern="1200" cap="none">
                <a:solidFill>
                  <a:schemeClr val="dk1"/>
                </a:solidFill>
                <a:latin typeface="IBM Plex Sans"/>
                <a:ea typeface="IBM Plex Sans"/>
                <a:cs typeface="IBM Plex Sans"/>
                <a:sym typeface="IBM Plex Sans"/>
              </a:defRPr>
            </a:lvl2pPr>
            <a:lvl3pPr marL="1371600" marR="0" lvl="2" indent="-299719" algn="l" defTabSz="914400" rtl="0" eaLnBrk="1" latinLnBrk="0" hangingPunct="1">
              <a:lnSpc>
                <a:spcPct val="90000"/>
              </a:lnSpc>
              <a:spcBef>
                <a:spcPts val="500"/>
              </a:spcBef>
              <a:spcAft>
                <a:spcPts val="0"/>
              </a:spcAft>
              <a:buClr>
                <a:schemeClr val="dk1"/>
              </a:buClr>
              <a:buSzPts val="1120"/>
              <a:buFont typeface="Courier New"/>
              <a:buChar char="o"/>
              <a:defRPr sz="1600" b="0" i="0" u="none" strike="noStrike" kern="1200" cap="none">
                <a:solidFill>
                  <a:schemeClr val="dk1"/>
                </a:solidFill>
                <a:latin typeface="IBM Plex Sans"/>
                <a:ea typeface="IBM Plex Sans"/>
                <a:cs typeface="IBM Plex Sans"/>
                <a:sym typeface="IBM Plex Sans"/>
              </a:defRPr>
            </a:lvl3pPr>
            <a:lvl4pPr marL="1828800" marR="0" lvl="3"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4pPr>
            <a:lvl5pPr marL="2286000" marR="0" lvl="4"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Arial"/>
                <a:ea typeface="Arial"/>
                <a:cs typeface="Arial"/>
                <a:sym typeface="Arial"/>
              </a:defRPr>
            </a:lvl9pPr>
          </a:lstStyle>
          <a:p>
            <a:pPr marL="114300" indent="0">
              <a:spcBef>
                <a:spcPts val="0"/>
              </a:spcBef>
              <a:buSzPts val="1800"/>
              <a:buFont typeface="Arial"/>
              <a:buNone/>
            </a:pPr>
            <a:r>
              <a:rPr lang="en-US" sz="2000" b="1" dirty="0">
                <a:solidFill>
                  <a:schemeClr val="accent1">
                    <a:lumMod val="50000"/>
                  </a:schemeClr>
                </a:solidFill>
                <a:latin typeface="+mn-lt"/>
              </a:rPr>
              <a:t>Highlights:</a:t>
            </a:r>
          </a:p>
          <a:p>
            <a:pPr indent="-336550">
              <a:lnSpc>
                <a:spcPct val="100000"/>
              </a:lnSpc>
              <a:spcBef>
                <a:spcPts val="0"/>
              </a:spcBef>
              <a:buSzPts val="1700"/>
            </a:pPr>
            <a:r>
              <a:rPr lang="en-US" sz="2000" dirty="0">
                <a:solidFill>
                  <a:schemeClr val="accent1">
                    <a:lumMod val="50000"/>
                  </a:schemeClr>
                </a:solidFill>
                <a:latin typeface="+mn-lt"/>
              </a:rPr>
              <a:t>Collaborations with the Neurodiversity and Disability Faculty and Staff Association, Accessibility Resource Center, Neurodiversity &amp; Disability Student Club</a:t>
            </a:r>
          </a:p>
          <a:p>
            <a:pPr indent="-336550">
              <a:lnSpc>
                <a:spcPct val="100000"/>
              </a:lnSpc>
              <a:spcBef>
                <a:spcPts val="0"/>
              </a:spcBef>
              <a:buSzPts val="1700"/>
            </a:pPr>
            <a:r>
              <a:rPr lang="en-US" sz="2000" dirty="0">
                <a:solidFill>
                  <a:schemeClr val="accent1">
                    <a:lumMod val="50000"/>
                  </a:schemeClr>
                </a:solidFill>
                <a:latin typeface="+mn-lt"/>
              </a:rPr>
              <a:t>Advisor Training for College of Engineering, Computer Science and Construction Management</a:t>
            </a:r>
          </a:p>
          <a:p>
            <a:pPr indent="-336550">
              <a:lnSpc>
                <a:spcPct val="100000"/>
              </a:lnSpc>
              <a:spcBef>
                <a:spcPts val="0"/>
              </a:spcBef>
              <a:buSzPts val="1700"/>
            </a:pPr>
            <a:r>
              <a:rPr lang="en-US" sz="2000" dirty="0">
                <a:solidFill>
                  <a:schemeClr val="accent1">
                    <a:lumMod val="50000"/>
                  </a:schemeClr>
                </a:solidFill>
                <a:latin typeface="+mn-lt"/>
              </a:rPr>
              <a:t>Advisor Training for College of Communication and Education </a:t>
            </a:r>
          </a:p>
          <a:p>
            <a:pPr indent="-336550">
              <a:lnSpc>
                <a:spcPct val="100000"/>
              </a:lnSpc>
              <a:spcBef>
                <a:spcPts val="0"/>
              </a:spcBef>
              <a:buSzPts val="1700"/>
            </a:pPr>
            <a:r>
              <a:rPr lang="en-US" sz="2000" dirty="0">
                <a:solidFill>
                  <a:schemeClr val="accent1">
                    <a:lumMod val="50000"/>
                  </a:schemeClr>
                </a:solidFill>
                <a:latin typeface="+mn-lt"/>
              </a:rPr>
              <a:t>Over 150 Faculty and Staff Trained through Neurodiversity and Disability Ally Training (in person and virtual)</a:t>
            </a:r>
          </a:p>
          <a:p>
            <a:pPr indent="-336550">
              <a:lnSpc>
                <a:spcPct val="100000"/>
              </a:lnSpc>
              <a:spcBef>
                <a:spcPts val="0"/>
              </a:spcBef>
              <a:buSzPts val="1700"/>
            </a:pPr>
            <a:r>
              <a:rPr lang="en-US" sz="2000" dirty="0">
                <a:solidFill>
                  <a:schemeClr val="accent1">
                    <a:lumMod val="50000"/>
                  </a:schemeClr>
                </a:solidFill>
                <a:latin typeface="+mn-lt"/>
              </a:rPr>
              <a:t>Neurodiversity &amp; Disability Student Welcome Event </a:t>
            </a:r>
          </a:p>
          <a:p>
            <a:pPr indent="-336550">
              <a:lnSpc>
                <a:spcPct val="100000"/>
              </a:lnSpc>
              <a:spcBef>
                <a:spcPts val="0"/>
              </a:spcBef>
              <a:buSzPts val="1700"/>
            </a:pPr>
            <a:r>
              <a:rPr lang="en-US" sz="2000" dirty="0">
                <a:solidFill>
                  <a:schemeClr val="accent1">
                    <a:lumMod val="50000"/>
                  </a:schemeClr>
                </a:solidFill>
                <a:latin typeface="+mn-lt"/>
              </a:rPr>
              <a:t>Recognition by John Marble in Neurodiversity for Dummies from our efforts </a:t>
            </a:r>
          </a:p>
          <a:p>
            <a:pPr indent="-336550">
              <a:lnSpc>
                <a:spcPct val="100000"/>
              </a:lnSpc>
              <a:spcBef>
                <a:spcPts val="0"/>
              </a:spcBef>
              <a:buSzPts val="1700"/>
            </a:pPr>
            <a:r>
              <a:rPr lang="en-US" sz="2000" dirty="0">
                <a:solidFill>
                  <a:schemeClr val="accent1">
                    <a:lumMod val="50000"/>
                  </a:schemeClr>
                </a:solidFill>
                <a:latin typeface="+mn-lt"/>
              </a:rPr>
              <a:t>New partnerships with regional community colleges and building pipelines</a:t>
            </a:r>
          </a:p>
          <a:p>
            <a:pPr indent="-336550">
              <a:lnSpc>
                <a:spcPct val="100000"/>
              </a:lnSpc>
              <a:spcBef>
                <a:spcPts val="0"/>
              </a:spcBef>
              <a:buSzPts val="1700"/>
            </a:pPr>
            <a:r>
              <a:rPr lang="en-US" sz="2000" dirty="0">
                <a:solidFill>
                  <a:schemeClr val="accent1">
                    <a:lumMod val="50000"/>
                  </a:schemeClr>
                </a:solidFill>
                <a:latin typeface="+mn-lt"/>
              </a:rPr>
              <a:t>Neurodiversity &amp; Disability Think Tank</a:t>
            </a:r>
          </a:p>
          <a:p>
            <a:pPr marL="120650" indent="0">
              <a:lnSpc>
                <a:spcPct val="100000"/>
              </a:lnSpc>
              <a:spcBef>
                <a:spcPts val="0"/>
              </a:spcBef>
              <a:buSzPts val="1700"/>
              <a:buFont typeface="Arial"/>
              <a:buNone/>
            </a:pPr>
            <a:r>
              <a:rPr lang="en-US" sz="2000" dirty="0">
                <a:solidFill>
                  <a:schemeClr val="accent1">
                    <a:lumMod val="50000"/>
                  </a:schemeClr>
                </a:solidFill>
                <a:latin typeface="+mn-lt"/>
              </a:rPr>
              <a:t>We’ve experienced very high participation and buy-in on campus: Chico has been committed to these efforts, and our project is helping with inclusivity, data collection, and future directions with our participatory team</a:t>
            </a:r>
          </a:p>
          <a:p>
            <a:pPr marL="114300" indent="0">
              <a:spcBef>
                <a:spcPts val="0"/>
              </a:spcBef>
              <a:buSzPts val="1800"/>
              <a:buFont typeface="Arial"/>
              <a:buNone/>
            </a:pPr>
            <a:endParaRPr lang="en-US" sz="2000" b="1" u="sng" dirty="0">
              <a:solidFill>
                <a:schemeClr val="accent1">
                  <a:lumMod val="50000"/>
                </a:schemeClr>
              </a:solidFill>
              <a:latin typeface="+mn-lt"/>
            </a:endParaRPr>
          </a:p>
          <a:p>
            <a:pPr marL="114300" indent="0">
              <a:spcBef>
                <a:spcPts val="0"/>
              </a:spcBef>
              <a:buSzPts val="1800"/>
              <a:buFont typeface="Arial"/>
              <a:buNone/>
            </a:pPr>
            <a:r>
              <a:rPr lang="en-US" sz="2000" b="1" dirty="0">
                <a:solidFill>
                  <a:schemeClr val="accent1">
                    <a:lumMod val="50000"/>
                  </a:schemeClr>
                </a:solidFill>
                <a:latin typeface="+mn-lt"/>
              </a:rPr>
              <a:t>Challenges:</a:t>
            </a:r>
          </a:p>
          <a:p>
            <a:pPr indent="-336550">
              <a:lnSpc>
                <a:spcPct val="100000"/>
              </a:lnSpc>
              <a:spcBef>
                <a:spcPts val="0"/>
              </a:spcBef>
              <a:buSzPts val="1700"/>
            </a:pPr>
            <a:r>
              <a:rPr lang="en-US" sz="2000" dirty="0">
                <a:solidFill>
                  <a:schemeClr val="accent1">
                    <a:lumMod val="50000"/>
                  </a:schemeClr>
                </a:solidFill>
                <a:latin typeface="+mn-lt"/>
              </a:rPr>
              <a:t>Research efforts and more actionable plans take time!</a:t>
            </a:r>
          </a:p>
          <a:p>
            <a:pPr indent="-336550">
              <a:lnSpc>
                <a:spcPct val="100000"/>
              </a:lnSpc>
              <a:spcBef>
                <a:spcPts val="0"/>
              </a:spcBef>
              <a:buSzPts val="1700"/>
            </a:pPr>
            <a:r>
              <a:rPr lang="en-US" sz="2000" dirty="0">
                <a:solidFill>
                  <a:schemeClr val="accent1">
                    <a:lumMod val="50000"/>
                  </a:schemeClr>
                </a:solidFill>
                <a:latin typeface="+mn-lt"/>
              </a:rPr>
              <a:t>Funding</a:t>
            </a:r>
          </a:p>
          <a:p>
            <a:pPr indent="-336550">
              <a:lnSpc>
                <a:spcPct val="100000"/>
              </a:lnSpc>
              <a:spcBef>
                <a:spcPts val="0"/>
              </a:spcBef>
              <a:buSzPts val="1700"/>
            </a:pPr>
            <a:r>
              <a:rPr lang="en-US" sz="2000" dirty="0">
                <a:solidFill>
                  <a:schemeClr val="accent1">
                    <a:lumMod val="50000"/>
                  </a:schemeClr>
                </a:solidFill>
                <a:latin typeface="+mn-lt"/>
              </a:rPr>
              <a:t>Faculty Burnout </a:t>
            </a:r>
          </a:p>
        </p:txBody>
      </p:sp>
    </p:spTree>
    <p:extLst>
      <p:ext uri="{BB962C8B-B14F-4D97-AF65-F5344CB8AC3E}">
        <p14:creationId xmlns:p14="http://schemas.microsoft.com/office/powerpoint/2010/main" val="2826258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Google Shape;281;g34cf233fd5e_0_24"/>
          <p:cNvSpPr txBox="1">
            <a:spLocks noGrp="1"/>
          </p:cNvSpPr>
          <p:nvPr>
            <p:ph type="body" idx="3"/>
          </p:nvPr>
        </p:nvSpPr>
        <p:spPr>
          <a:xfrm>
            <a:off x="70101" y="1202703"/>
            <a:ext cx="6486116" cy="4368300"/>
          </a:xfrm>
          <a:prstGeom prst="rect">
            <a:avLst/>
          </a:prstGeom>
          <a:noFill/>
          <a:ln>
            <a:noFill/>
          </a:ln>
        </p:spPr>
        <p:txBody>
          <a:bodyPr spcFirstLastPara="1" wrap="square" lIns="0" tIns="0" rIns="0" bIns="0" anchor="t" anchorCtr="0">
            <a:noAutofit/>
          </a:bodyPr>
          <a:lstStyle/>
          <a:p>
            <a:pPr marL="457200" lvl="0" indent="-342900" algn="l" rtl="0">
              <a:spcBef>
                <a:spcPts val="0"/>
              </a:spcBef>
              <a:spcAft>
                <a:spcPts val="0"/>
              </a:spcAft>
              <a:buSzPts val="1800"/>
              <a:buChar char="•"/>
            </a:pPr>
            <a:r>
              <a:rPr lang="en-US" sz="2000" dirty="0">
                <a:solidFill>
                  <a:schemeClr val="accent1">
                    <a:lumMod val="50000"/>
                  </a:schemeClr>
                </a:solidFill>
                <a:latin typeface="+mn-lt"/>
              </a:rPr>
              <a:t>Campus partner and Student presenter introductions:</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Jason Kim-Tong (he/they)</a:t>
            </a:r>
          </a:p>
          <a:p>
            <a:pPr marL="1028700" lvl="2" indent="0">
              <a:spcBef>
                <a:spcPts val="0"/>
              </a:spcBef>
              <a:buSzPts val="1800"/>
              <a:buNone/>
            </a:pPr>
            <a:r>
              <a:rPr lang="en-US" sz="2000" dirty="0">
                <a:solidFill>
                  <a:schemeClr val="accent1">
                    <a:lumMod val="50000"/>
                  </a:schemeClr>
                </a:solidFill>
                <a:latin typeface="+mn-lt"/>
              </a:rPr>
              <a:t>Graduate student, Speech-language pathology</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Professor Shubha Kashinath (Interim Associate Dean, College of Health)</a:t>
            </a:r>
          </a:p>
          <a:p>
            <a:pPr marL="571500" lvl="1" indent="0" algn="l" rtl="0">
              <a:spcBef>
                <a:spcPts val="0"/>
              </a:spcBef>
              <a:spcAft>
                <a:spcPts val="0"/>
              </a:spcAft>
              <a:buSzPts val="1800"/>
              <a:buNone/>
            </a:pPr>
            <a:endParaRPr sz="2000" dirty="0">
              <a:solidFill>
                <a:schemeClr val="accent1">
                  <a:lumMod val="50000"/>
                </a:schemeClr>
              </a:solidFill>
              <a:latin typeface="+mn-lt"/>
            </a:endParaRPr>
          </a:p>
          <a:p>
            <a:pPr marL="457200" lvl="0" indent="-342900" algn="l" rtl="0">
              <a:spcBef>
                <a:spcPts val="0"/>
              </a:spcBef>
              <a:spcAft>
                <a:spcPts val="0"/>
              </a:spcAft>
              <a:buSzPts val="1800"/>
              <a:buChar char="•"/>
            </a:pPr>
            <a:r>
              <a:rPr lang="en-US" sz="2000" dirty="0">
                <a:solidFill>
                  <a:schemeClr val="accent1">
                    <a:lumMod val="50000"/>
                  </a:schemeClr>
                </a:solidFill>
                <a:latin typeface="+mn-lt"/>
              </a:rPr>
              <a:t>Characteristics of CSUEB</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~12,000 students (~2,500 graduate)</a:t>
            </a:r>
            <a:endParaRPr sz="2000" dirty="0">
              <a:solidFill>
                <a:schemeClr val="accent1">
                  <a:lumMod val="50000"/>
                </a:schemeClr>
              </a:solidFill>
              <a:latin typeface="+mn-lt"/>
            </a:endParaRPr>
          </a:p>
          <a:p>
            <a:pPr marL="914400" lvl="0" indent="0" algn="l" rtl="0">
              <a:spcBef>
                <a:spcPts val="0"/>
              </a:spcBef>
              <a:spcAft>
                <a:spcPts val="0"/>
              </a:spcAft>
              <a:buNone/>
            </a:pPr>
            <a:endParaRPr sz="2000" dirty="0">
              <a:solidFill>
                <a:schemeClr val="accent1">
                  <a:lumMod val="50000"/>
                </a:schemeClr>
              </a:solidFill>
              <a:latin typeface="+mn-lt"/>
            </a:endParaRPr>
          </a:p>
          <a:p>
            <a:pPr marL="457200" lvl="0" indent="-342900" algn="l" rtl="0">
              <a:spcBef>
                <a:spcPts val="0"/>
              </a:spcBef>
              <a:spcAft>
                <a:spcPts val="0"/>
              </a:spcAft>
              <a:buSzPts val="1800"/>
              <a:buChar char="•"/>
            </a:pPr>
            <a:r>
              <a:rPr lang="en-US" sz="2000" dirty="0">
                <a:solidFill>
                  <a:schemeClr val="accent1">
                    <a:lumMod val="50000"/>
                  </a:schemeClr>
                </a:solidFill>
                <a:latin typeface="+mn-lt"/>
              </a:rPr>
              <a:t>Existing resources for ND students </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Clinical programs (counseling, speech therapy) </a:t>
            </a:r>
          </a:p>
          <a:p>
            <a:pPr marL="914400" lvl="1" indent="-342900" algn="l" rtl="0">
              <a:spcBef>
                <a:spcPts val="0"/>
              </a:spcBef>
              <a:spcAft>
                <a:spcPts val="0"/>
              </a:spcAft>
              <a:buSzPts val="1800"/>
              <a:buChar char="•"/>
            </a:pPr>
            <a:r>
              <a:rPr lang="en-US" sz="2000" dirty="0">
                <a:solidFill>
                  <a:schemeClr val="accent1">
                    <a:lumMod val="50000"/>
                  </a:schemeClr>
                </a:solidFill>
                <a:latin typeface="+mn-lt"/>
              </a:rPr>
              <a:t>Accessibility Services</a:t>
            </a:r>
            <a:endParaRPr sz="2000" dirty="0">
              <a:solidFill>
                <a:schemeClr val="accent1">
                  <a:lumMod val="50000"/>
                </a:schemeClr>
              </a:solidFill>
              <a:latin typeface="+mn-lt"/>
            </a:endParaRPr>
          </a:p>
          <a:p>
            <a:pPr marL="914400" lvl="1" indent="-342900" algn="l" rtl="0">
              <a:spcBef>
                <a:spcPts val="0"/>
              </a:spcBef>
              <a:spcAft>
                <a:spcPts val="0"/>
              </a:spcAft>
              <a:buSzPts val="1800"/>
              <a:buChar char="•"/>
            </a:pPr>
            <a:r>
              <a:rPr lang="en-US" sz="2000" dirty="0">
                <a:solidFill>
                  <a:schemeClr val="accent1">
                    <a:lumMod val="50000"/>
                  </a:schemeClr>
                </a:solidFill>
                <a:latin typeface="+mn-lt"/>
              </a:rPr>
              <a:t>College Link Program-a fee-based program that supports autistic students in academic, social, independent living, and employment skills. </a:t>
            </a:r>
          </a:p>
          <a:p>
            <a:pPr marL="914400" lvl="1" indent="-342900" algn="l" rtl="0">
              <a:spcBef>
                <a:spcPts val="0"/>
              </a:spcBef>
              <a:spcAft>
                <a:spcPts val="0"/>
              </a:spcAft>
              <a:buSzPts val="1800"/>
              <a:buChar char="•"/>
            </a:pPr>
            <a:r>
              <a:rPr lang="en-US" sz="2000" dirty="0">
                <a:solidFill>
                  <a:schemeClr val="accent1">
                    <a:lumMod val="50000"/>
                  </a:schemeClr>
                </a:solidFill>
                <a:latin typeface="+mn-lt"/>
              </a:rPr>
              <a:t>Disability Community Collective</a:t>
            </a:r>
          </a:p>
          <a:p>
            <a:pPr marL="914400" lvl="1" indent="-342900" algn="l" rtl="0">
              <a:spcBef>
                <a:spcPts val="0"/>
              </a:spcBef>
              <a:spcAft>
                <a:spcPts val="0"/>
              </a:spcAft>
              <a:buSzPts val="1800"/>
              <a:buChar char="•"/>
            </a:pPr>
            <a:r>
              <a:rPr lang="en-US" sz="2000" dirty="0">
                <a:solidFill>
                  <a:schemeClr val="accent1">
                    <a:lumMod val="50000"/>
                  </a:schemeClr>
                </a:solidFill>
                <a:latin typeface="+mn-lt"/>
              </a:rPr>
              <a:t>Center for Disability Justice Research (CDJR)</a:t>
            </a:r>
          </a:p>
          <a:p>
            <a:pPr marL="914400" lvl="1" indent="-342900" algn="l" rtl="0">
              <a:spcBef>
                <a:spcPts val="0"/>
              </a:spcBef>
              <a:spcAft>
                <a:spcPts val="0"/>
              </a:spcAft>
              <a:buSzPts val="1800"/>
              <a:buChar char="•"/>
            </a:pPr>
            <a:r>
              <a:rPr lang="en-US" sz="2000" dirty="0">
                <a:solidFill>
                  <a:schemeClr val="accent1">
                    <a:lumMod val="50000"/>
                  </a:schemeClr>
                </a:solidFill>
                <a:latin typeface="+mn-lt"/>
              </a:rPr>
              <a:t>Creativity Lab-hosted by faculty in the theatre department. </a:t>
            </a:r>
            <a:endParaRPr sz="2000" dirty="0">
              <a:solidFill>
                <a:schemeClr val="accent1">
                  <a:lumMod val="50000"/>
                </a:schemeClr>
              </a:solidFill>
              <a:latin typeface="+mn-lt"/>
            </a:endParaRPr>
          </a:p>
          <a:p>
            <a:pPr marL="101600" lvl="0" indent="0" algn="l" rtl="0">
              <a:lnSpc>
                <a:spcPct val="90000"/>
              </a:lnSpc>
              <a:spcBef>
                <a:spcPts val="0"/>
              </a:spcBef>
              <a:spcAft>
                <a:spcPts val="0"/>
              </a:spcAft>
              <a:buClr>
                <a:schemeClr val="dk1"/>
              </a:buClr>
              <a:buSzPts val="1600"/>
              <a:buFont typeface="Arial"/>
              <a:buNone/>
            </a:pPr>
            <a:endParaRPr sz="1800" dirty="0"/>
          </a:p>
        </p:txBody>
      </p:sp>
      <p:pic>
        <p:nvPicPr>
          <p:cNvPr id="283" name="Google Shape;283;g34cf233fd5e_0_24"/>
          <p:cNvPicPr preferRelativeResize="0"/>
          <p:nvPr/>
        </p:nvPicPr>
        <p:blipFill>
          <a:blip r:embed="rId3">
            <a:alphaModFix/>
          </a:blip>
          <a:stretch>
            <a:fillRect/>
          </a:stretch>
        </p:blipFill>
        <p:spPr>
          <a:xfrm>
            <a:off x="4051267" y="-91347"/>
            <a:ext cx="2251994" cy="1294050"/>
          </a:xfrm>
          <a:prstGeom prst="rect">
            <a:avLst/>
          </a:prstGeom>
          <a:noFill/>
          <a:ln>
            <a:noFill/>
          </a:ln>
        </p:spPr>
      </p:pic>
      <p:pic>
        <p:nvPicPr>
          <p:cNvPr id="284" name="Google Shape;284;g34cf233fd5e_0_24" title="Screenshot 2025-04-18 at 10.33.59 AM.png"/>
          <p:cNvPicPr preferRelativeResize="0"/>
          <p:nvPr/>
        </p:nvPicPr>
        <p:blipFill>
          <a:blip r:embed="rId4">
            <a:alphaModFix/>
          </a:blip>
          <a:stretch>
            <a:fillRect/>
          </a:stretch>
        </p:blipFill>
        <p:spPr>
          <a:xfrm>
            <a:off x="7017867" y="3284475"/>
            <a:ext cx="3892358" cy="2770374"/>
          </a:xfrm>
          <a:prstGeom prst="rect">
            <a:avLst/>
          </a:prstGeom>
          <a:noFill/>
          <a:ln>
            <a:noFill/>
          </a:ln>
        </p:spPr>
      </p:pic>
      <p:pic>
        <p:nvPicPr>
          <p:cNvPr id="285" name="Google Shape;285;g34cf233fd5e_0_24" descr="California State University East Bay Strategic Energy &amp; Carbon Neutrality  Plan - Glumac"/>
          <p:cNvPicPr preferRelativeResize="0"/>
          <p:nvPr/>
        </p:nvPicPr>
        <p:blipFill>
          <a:blip r:embed="rId5">
            <a:alphaModFix/>
          </a:blip>
          <a:stretch>
            <a:fillRect/>
          </a:stretch>
        </p:blipFill>
        <p:spPr>
          <a:xfrm>
            <a:off x="6798977" y="455408"/>
            <a:ext cx="4820346" cy="2712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3" name="Google Shape;283;g34cf233fd5e_0_24"/>
          <p:cNvPicPr preferRelativeResize="0"/>
          <p:nvPr/>
        </p:nvPicPr>
        <p:blipFill>
          <a:blip r:embed="rId3">
            <a:alphaModFix/>
          </a:blip>
          <a:stretch>
            <a:fillRect/>
          </a:stretch>
        </p:blipFill>
        <p:spPr>
          <a:xfrm>
            <a:off x="4051267" y="-91347"/>
            <a:ext cx="2251994" cy="1294050"/>
          </a:xfrm>
          <a:prstGeom prst="rect">
            <a:avLst/>
          </a:prstGeom>
          <a:noFill/>
          <a:ln>
            <a:noFill/>
          </a:ln>
        </p:spPr>
      </p:pic>
      <p:sp>
        <p:nvSpPr>
          <p:cNvPr id="4" name="Rectangle 3">
            <a:extLst>
              <a:ext uri="{FF2B5EF4-FFF2-40B4-BE49-F238E27FC236}">
                <a16:creationId xmlns:a16="http://schemas.microsoft.com/office/drawing/2014/main" id="{89CAA516-6E67-492B-9A33-7FBD27DBA49C}"/>
              </a:ext>
            </a:extLst>
          </p:cNvPr>
          <p:cNvSpPr/>
          <p:nvPr/>
        </p:nvSpPr>
        <p:spPr>
          <a:xfrm>
            <a:off x="377072" y="1423448"/>
            <a:ext cx="11208470" cy="4773614"/>
          </a:xfrm>
          <a:prstGeom prst="rect">
            <a:avLst/>
          </a:prstGeom>
        </p:spPr>
        <p:txBody>
          <a:bodyPr wrap="square">
            <a:spAutoFit/>
          </a:bodyPr>
          <a:lstStyle/>
          <a:p>
            <a:pPr lvl="0">
              <a:lnSpc>
                <a:spcPct val="90000"/>
              </a:lnSpc>
            </a:pPr>
            <a:r>
              <a:rPr lang="en-US" b="1" dirty="0">
                <a:solidFill>
                  <a:schemeClr val="accent1">
                    <a:lumMod val="50000"/>
                  </a:schemeClr>
                </a:solidFill>
                <a:ea typeface="IBM Plex Sans"/>
                <a:cs typeface="IBM Plex Sans"/>
                <a:sym typeface="IBM Plex Sans"/>
              </a:rPr>
              <a:t>Highlights:</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High participation in our on-campus survey from faculty, staff, and peers</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Islands of strong support on campus (Inclusive performance through Creativity Lab, Center for Disability Justice Research (CDJR), College Link Program (CLP)</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Administrator commitment in College of Science to support ND students in STEM</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Established connections with Office of Faculty Development, who hosts open office hours for faculty interested in creating inclusive syllabi</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Created a student led Disability Justice and Neurodiversity Club to promote community and networking for ND students</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Increased focus on supporting ND with establishment of CDJR and Think By The Bay (federally funded program for students with I/DD)</a:t>
            </a:r>
          </a:p>
          <a:p>
            <a:pPr marL="114300" lvl="0">
              <a:buClr>
                <a:schemeClr val="dk1"/>
              </a:buClr>
              <a:buSzPts val="1800"/>
            </a:pPr>
            <a:endParaRPr lang="en-US" dirty="0">
              <a:solidFill>
                <a:schemeClr val="accent1">
                  <a:lumMod val="50000"/>
                </a:schemeClr>
              </a:solidFill>
              <a:ea typeface="IBM Plex Sans"/>
              <a:cs typeface="IBM Plex Sans"/>
              <a:sym typeface="IBM Plex Sans"/>
            </a:endParaRPr>
          </a:p>
          <a:p>
            <a:pPr lvl="0"/>
            <a:r>
              <a:rPr lang="en-US" b="1" dirty="0">
                <a:solidFill>
                  <a:schemeClr val="accent1">
                    <a:lumMod val="50000"/>
                  </a:schemeClr>
                </a:solidFill>
                <a:ea typeface="IBM Plex Sans"/>
                <a:cs typeface="IBM Plex Sans"/>
                <a:sym typeface="IBM Plex Sans"/>
              </a:rPr>
              <a:t>Challenges : </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Lack of funding to create sustainable programming</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Lack of supports for ND students on campus who are not part of CLP</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Need for systematic faculty ally training. </a:t>
            </a:r>
          </a:p>
          <a:p>
            <a:pPr marL="457200" lvl="0" indent="-342900">
              <a:buClr>
                <a:schemeClr val="dk1"/>
              </a:buClr>
              <a:buSzPts val="1800"/>
              <a:buFont typeface="IBM Plex Sans"/>
              <a:buChar char="●"/>
            </a:pPr>
            <a:r>
              <a:rPr lang="en-US" dirty="0">
                <a:solidFill>
                  <a:schemeClr val="accent1">
                    <a:lumMod val="50000"/>
                  </a:schemeClr>
                </a:solidFill>
                <a:ea typeface="IBM Plex Sans"/>
                <a:cs typeface="IBM Plex Sans"/>
                <a:sym typeface="IBM Plex Sans"/>
              </a:rPr>
              <a:t>Need for consistent and ongoing staff/advisor training</a:t>
            </a:r>
          </a:p>
        </p:txBody>
      </p:sp>
    </p:spTree>
    <p:extLst>
      <p:ext uri="{BB962C8B-B14F-4D97-AF65-F5344CB8AC3E}">
        <p14:creationId xmlns:p14="http://schemas.microsoft.com/office/powerpoint/2010/main" val="2746843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2535-EAAD-BA4C-EA7F-183FA1BA5154}"/>
              </a:ext>
            </a:extLst>
          </p:cNvPr>
          <p:cNvSpPr>
            <a:spLocks noGrp="1"/>
          </p:cNvSpPr>
          <p:nvPr>
            <p:ph type="title"/>
          </p:nvPr>
        </p:nvSpPr>
        <p:spPr>
          <a:xfrm>
            <a:off x="2575560" y="182879"/>
            <a:ext cx="8778240" cy="1036321"/>
          </a:xfrm>
        </p:spPr>
        <p:txBody>
          <a:bodyPr/>
          <a:lstStyle/>
          <a:p>
            <a:pPr algn="ctr"/>
            <a:r>
              <a:rPr lang="en-US" dirty="0">
                <a:solidFill>
                  <a:schemeClr val="bg1"/>
                </a:solidFill>
              </a:rPr>
              <a:t>Presentation Slides and Handouts</a:t>
            </a:r>
          </a:p>
        </p:txBody>
      </p:sp>
      <p:pic>
        <p:nvPicPr>
          <p:cNvPr id="4" name="Picture 3">
            <a:extLst>
              <a:ext uri="{FF2B5EF4-FFF2-40B4-BE49-F238E27FC236}">
                <a16:creationId xmlns:a16="http://schemas.microsoft.com/office/drawing/2014/main" id="{D439EAB1-C905-6C5D-21BA-29C546EB29BF}"/>
              </a:ext>
            </a:extLst>
          </p:cNvPr>
          <p:cNvPicPr>
            <a:picLocks noChangeAspect="1"/>
          </p:cNvPicPr>
          <p:nvPr/>
        </p:nvPicPr>
        <p:blipFill>
          <a:blip r:embed="rId2"/>
          <a:stretch>
            <a:fillRect/>
          </a:stretch>
        </p:blipFill>
        <p:spPr>
          <a:xfrm>
            <a:off x="4389120" y="1718309"/>
            <a:ext cx="3429000" cy="3429000"/>
          </a:xfrm>
          <a:prstGeom prst="rect">
            <a:avLst/>
          </a:prstGeom>
        </p:spPr>
      </p:pic>
    </p:spTree>
    <p:extLst>
      <p:ext uri="{BB962C8B-B14F-4D97-AF65-F5344CB8AC3E}">
        <p14:creationId xmlns:p14="http://schemas.microsoft.com/office/powerpoint/2010/main" val="580218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9;g1005dac6e6d_0_312">
            <a:extLst>
              <a:ext uri="{FF2B5EF4-FFF2-40B4-BE49-F238E27FC236}">
                <a16:creationId xmlns:a16="http://schemas.microsoft.com/office/drawing/2014/main" id="{A8944892-7B86-4958-A79B-6F897294CB68}"/>
              </a:ext>
            </a:extLst>
          </p:cNvPr>
          <p:cNvSpPr txBox="1">
            <a:spLocks/>
          </p:cNvSpPr>
          <p:nvPr/>
        </p:nvSpPr>
        <p:spPr>
          <a:xfrm>
            <a:off x="1957800" y="141333"/>
            <a:ext cx="9818550" cy="952176"/>
          </a:xfrm>
          <a:prstGeom prst="rect">
            <a:avLst/>
          </a:prstGeom>
          <a:noFill/>
          <a:ln>
            <a:noFill/>
          </a:ln>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lt1"/>
                </a:solidFill>
                <a:latin typeface="Calibri"/>
                <a:ea typeface="Calibri"/>
                <a:cs typeface="Calibri"/>
                <a:sym typeface="Calibri"/>
              </a:rPr>
              <a:t>Campus Action Plans! </a:t>
            </a:r>
            <a:endParaRPr lang="en-US" sz="3800" dirty="0">
              <a:solidFill>
                <a:schemeClr val="lt1"/>
              </a:solidFill>
              <a:latin typeface="Calibri"/>
              <a:ea typeface="Calibri"/>
              <a:cs typeface="Calibri"/>
              <a:sym typeface="Calibri"/>
            </a:endParaRPr>
          </a:p>
        </p:txBody>
      </p:sp>
      <p:pic>
        <p:nvPicPr>
          <p:cNvPr id="4" name="Google Shape;416;g34f4c209826_2_24" title="Screenshot 2025-04-22 at 11.00.52 AM.png">
            <a:extLst>
              <a:ext uri="{FF2B5EF4-FFF2-40B4-BE49-F238E27FC236}">
                <a16:creationId xmlns:a16="http://schemas.microsoft.com/office/drawing/2014/main" id="{F3A2BE46-8DC9-49CC-91DD-1A4DD7BE9A27}"/>
              </a:ext>
            </a:extLst>
          </p:cNvPr>
          <p:cNvPicPr preferRelativeResize="0"/>
          <p:nvPr/>
        </p:nvPicPr>
        <p:blipFill>
          <a:blip r:embed="rId3">
            <a:alphaModFix/>
          </a:blip>
          <a:stretch>
            <a:fillRect/>
          </a:stretch>
        </p:blipFill>
        <p:spPr>
          <a:xfrm>
            <a:off x="1433755" y="1272120"/>
            <a:ext cx="8193268" cy="4668050"/>
          </a:xfrm>
          <a:prstGeom prst="rect">
            <a:avLst/>
          </a:prstGeom>
          <a:noFill/>
          <a:ln>
            <a:noFill/>
          </a:ln>
        </p:spPr>
      </p:pic>
    </p:spTree>
    <p:extLst>
      <p:ext uri="{BB962C8B-B14F-4D97-AF65-F5344CB8AC3E}">
        <p14:creationId xmlns:p14="http://schemas.microsoft.com/office/powerpoint/2010/main" val="1706374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9;g1005dac6e6d_0_312">
            <a:extLst>
              <a:ext uri="{FF2B5EF4-FFF2-40B4-BE49-F238E27FC236}">
                <a16:creationId xmlns:a16="http://schemas.microsoft.com/office/drawing/2014/main" id="{1128A7D8-644D-472C-AB51-8ED9EBAD055C}"/>
              </a:ext>
            </a:extLst>
          </p:cNvPr>
          <p:cNvSpPr txBox="1">
            <a:spLocks/>
          </p:cNvSpPr>
          <p:nvPr/>
        </p:nvSpPr>
        <p:spPr>
          <a:xfrm>
            <a:off x="1957800" y="141333"/>
            <a:ext cx="9818550" cy="952176"/>
          </a:xfrm>
          <a:prstGeom prst="rect">
            <a:avLst/>
          </a:prstGeom>
          <a:noFill/>
          <a:ln>
            <a:noFill/>
          </a:ln>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lt1"/>
                </a:solidFill>
                <a:latin typeface="Calibri"/>
                <a:ea typeface="Calibri"/>
                <a:cs typeface="Calibri"/>
                <a:sym typeface="Calibri"/>
              </a:rPr>
              <a:t>Planning worksheets</a:t>
            </a:r>
            <a:endParaRPr lang="en-US" sz="3800" dirty="0">
              <a:solidFill>
                <a:schemeClr val="lt1"/>
              </a:solidFill>
              <a:latin typeface="Calibri"/>
              <a:ea typeface="Calibri"/>
              <a:cs typeface="Calibri"/>
              <a:sym typeface="Calibri"/>
            </a:endParaRPr>
          </a:p>
        </p:txBody>
      </p:sp>
      <p:pic>
        <p:nvPicPr>
          <p:cNvPr id="6" name="Picture 5" descr="A close-up of a form&#10;&#10;AI-generated content may be incorrect.">
            <a:extLst>
              <a:ext uri="{FF2B5EF4-FFF2-40B4-BE49-F238E27FC236}">
                <a16:creationId xmlns:a16="http://schemas.microsoft.com/office/drawing/2014/main" id="{12E19018-7476-4187-97C1-D08807D21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38" y="1240220"/>
            <a:ext cx="3584924" cy="4624552"/>
          </a:xfrm>
          <a:prstGeom prst="rect">
            <a:avLst/>
          </a:prstGeom>
        </p:spPr>
      </p:pic>
      <p:pic>
        <p:nvPicPr>
          <p:cNvPr id="7" name="Picture 6" descr="A close-up of a document&#10;&#10;AI-generated content may be incorrect.">
            <a:extLst>
              <a:ext uri="{FF2B5EF4-FFF2-40B4-BE49-F238E27FC236}">
                <a16:creationId xmlns:a16="http://schemas.microsoft.com/office/drawing/2014/main" id="{6586F0D4-0083-4505-8954-3220E1B16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986" y="1240220"/>
            <a:ext cx="3624844" cy="4624553"/>
          </a:xfrm>
          <a:prstGeom prst="rect">
            <a:avLst/>
          </a:prstGeom>
        </p:spPr>
      </p:pic>
      <p:pic>
        <p:nvPicPr>
          <p:cNvPr id="8" name="Picture 7" descr="A paper with text and images&#10;&#10;AI-generated content may be incorrect.">
            <a:extLst>
              <a:ext uri="{FF2B5EF4-FFF2-40B4-BE49-F238E27FC236}">
                <a16:creationId xmlns:a16="http://schemas.microsoft.com/office/drawing/2014/main" id="{CD178082-A2FD-4B96-90BE-DE71BED0B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1818" y="1240220"/>
            <a:ext cx="3559547" cy="4624552"/>
          </a:xfrm>
          <a:prstGeom prst="rect">
            <a:avLst/>
          </a:prstGeom>
        </p:spPr>
      </p:pic>
    </p:spTree>
    <p:extLst>
      <p:ext uri="{BB962C8B-B14F-4D97-AF65-F5344CB8AC3E}">
        <p14:creationId xmlns:p14="http://schemas.microsoft.com/office/powerpoint/2010/main" val="4202497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468CBD-4734-414E-B966-18BEDBC43C47}"/>
              </a:ext>
            </a:extLst>
          </p:cNvPr>
          <p:cNvSpPr>
            <a:spLocks noGrp="1"/>
          </p:cNvSpPr>
          <p:nvPr>
            <p:ph type="body" idx="3"/>
          </p:nvPr>
        </p:nvSpPr>
        <p:spPr>
          <a:xfrm>
            <a:off x="695325" y="1461940"/>
            <a:ext cx="10588560" cy="3225800"/>
          </a:xfrm>
        </p:spPr>
        <p:txBody>
          <a:bodyPr/>
          <a:lstStyle/>
          <a:p>
            <a:r>
              <a:rPr lang="en-US" dirty="0"/>
              <a:t>Dr. Ariana Arista is the Principal Investigator for NU, and she created many of the materials shown here today. She is out on maternity leave, and we really miss her! </a:t>
            </a:r>
          </a:p>
          <a:p>
            <a:r>
              <a:rPr lang="en-US" dirty="0"/>
              <a:t>NASA’s Neurodiversity Network materials are based upon work supported by NASA under award number 80NSSC21M0004 to Sonoma State University, working in partnership with the Education Development Center (EDC), the New York Hall of Science, and WestEd. Any opinions, findings, and conclusions or recommendations expressed in this material are those of the author(s) and do not necessarily reflect the views of the National Aeronautics and Space Administration. </a:t>
            </a:r>
          </a:p>
          <a:p>
            <a:r>
              <a:rPr lang="en-US" dirty="0"/>
              <a:t>Materials for Neurodiverse Undergraduates are based upon work supported by NSF IUSE under award number 2235658  to Education Development Center (EDC), working in partnership with Sonoma State University, CSU East Bay and CSU Chico. Any opinions, findings, and conclusions or recommendations expressed in this material are those of the author(s) and do not necessarily reflect the views of the NSF.</a:t>
            </a:r>
          </a:p>
          <a:p>
            <a:endParaRPr lang="en-US" dirty="0"/>
          </a:p>
          <a:p>
            <a:r>
              <a:rPr lang="en-US" b="1" dirty="0"/>
              <a:t>Contact information:  </a:t>
            </a:r>
            <a:r>
              <a:rPr lang="en-US" dirty="0"/>
              <a:t>For N3 and NU general inquiries, write to: </a:t>
            </a:r>
            <a:r>
              <a:rPr lang="en-US" dirty="0">
                <a:hlinkClick r:id="rId2"/>
              </a:rPr>
              <a:t>edeon@sonoma.edu</a:t>
            </a:r>
            <a:endParaRPr lang="en-US" dirty="0"/>
          </a:p>
          <a:p>
            <a:pPr lvl="1"/>
            <a:r>
              <a:rPr lang="en-US" dirty="0"/>
              <a:t>Lynn Cominsky: </a:t>
            </a:r>
            <a:r>
              <a:rPr lang="en-US" dirty="0">
                <a:hlinkClick r:id="rId3"/>
              </a:rPr>
              <a:t>lynnc@universe.sonoma.edu</a:t>
            </a:r>
            <a:endParaRPr lang="en-US" dirty="0"/>
          </a:p>
          <a:p>
            <a:pPr lvl="1"/>
            <a:r>
              <a:rPr lang="en-US" dirty="0"/>
              <a:t>A. Josephine Blagrave: </a:t>
            </a:r>
            <a:r>
              <a:rPr lang="en-US" dirty="0">
                <a:hlinkClick r:id="rId4"/>
              </a:rPr>
              <a:t>ablagrave@csuchico.edu</a:t>
            </a:r>
            <a:r>
              <a:rPr lang="en-US" dirty="0"/>
              <a:t> </a:t>
            </a:r>
          </a:p>
          <a:p>
            <a:pPr lvl="1"/>
            <a:r>
              <a:rPr lang="en-US" dirty="0"/>
              <a:t>Shubha Kashinath: </a:t>
            </a:r>
            <a:r>
              <a:rPr lang="en-US" u="sng" dirty="0">
                <a:hlinkClick r:id="rId5"/>
              </a:rPr>
              <a:t>shubha.kashinath@csueastbay.edu</a:t>
            </a:r>
            <a:r>
              <a:rPr lang="en-US" u="sng" dirty="0"/>
              <a:t> </a:t>
            </a:r>
            <a:br>
              <a:rPr lang="en-US" dirty="0"/>
            </a:br>
            <a:endParaRPr lang="en-US" dirty="0"/>
          </a:p>
        </p:txBody>
      </p:sp>
      <p:sp>
        <p:nvSpPr>
          <p:cNvPr id="3" name="Google Shape;289;g1005dac6e6d_0_312">
            <a:extLst>
              <a:ext uri="{FF2B5EF4-FFF2-40B4-BE49-F238E27FC236}">
                <a16:creationId xmlns:a16="http://schemas.microsoft.com/office/drawing/2014/main" id="{159E464F-B42E-4D05-ACF2-7F296F9E269D}"/>
              </a:ext>
            </a:extLst>
          </p:cNvPr>
          <p:cNvSpPr txBox="1">
            <a:spLocks/>
          </p:cNvSpPr>
          <p:nvPr/>
        </p:nvSpPr>
        <p:spPr>
          <a:xfrm>
            <a:off x="1957800" y="141333"/>
            <a:ext cx="9818550" cy="952176"/>
          </a:xfrm>
          <a:prstGeom prst="rect">
            <a:avLst/>
          </a:prstGeom>
          <a:noFill/>
          <a:ln>
            <a:noFill/>
          </a:ln>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lt1"/>
                </a:solidFill>
                <a:latin typeface="Calibri"/>
                <a:ea typeface="Calibri"/>
                <a:cs typeface="Calibri"/>
                <a:sym typeface="Calibri"/>
              </a:rPr>
              <a:t>Acknowledgements and contact information</a:t>
            </a:r>
            <a:endParaRPr lang="en-US" sz="3800"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5D2F0E94-27FF-EBD4-A58F-E27C8FEA6E32}"/>
              </a:ext>
            </a:extLst>
          </p:cNvPr>
          <p:cNvPicPr>
            <a:picLocks noChangeAspect="1"/>
          </p:cNvPicPr>
          <p:nvPr/>
        </p:nvPicPr>
        <p:blipFill>
          <a:blip r:embed="rId6"/>
          <a:stretch>
            <a:fillRect/>
          </a:stretch>
        </p:blipFill>
        <p:spPr>
          <a:xfrm>
            <a:off x="9892664" y="4254165"/>
            <a:ext cx="1604011" cy="1604011"/>
          </a:xfrm>
          <a:prstGeom prst="rect">
            <a:avLst/>
          </a:prstGeom>
        </p:spPr>
      </p:pic>
    </p:spTree>
    <p:extLst>
      <p:ext uri="{BB962C8B-B14F-4D97-AF65-F5344CB8AC3E}">
        <p14:creationId xmlns:p14="http://schemas.microsoft.com/office/powerpoint/2010/main" val="164695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6349-010F-4152-9060-C09BF9CD9B8D}"/>
              </a:ext>
            </a:extLst>
          </p:cNvPr>
          <p:cNvSpPr>
            <a:spLocks noGrp="1"/>
          </p:cNvSpPr>
          <p:nvPr>
            <p:ph type="title"/>
          </p:nvPr>
        </p:nvSpPr>
        <p:spPr>
          <a:xfrm>
            <a:off x="3393648" y="129456"/>
            <a:ext cx="7315201" cy="728384"/>
          </a:xfrm>
        </p:spPr>
        <p:txBody>
          <a:bodyPr/>
          <a:lstStyle/>
          <a:p>
            <a:r>
              <a:rPr lang="en-US" dirty="0">
                <a:solidFill>
                  <a:schemeClr val="bg1"/>
                </a:solidFill>
              </a:rPr>
              <a:t>Today’s speakers</a:t>
            </a:r>
          </a:p>
        </p:txBody>
      </p:sp>
      <p:pic>
        <p:nvPicPr>
          <p:cNvPr id="5" name="Picture 4">
            <a:extLst>
              <a:ext uri="{FF2B5EF4-FFF2-40B4-BE49-F238E27FC236}">
                <a16:creationId xmlns:a16="http://schemas.microsoft.com/office/drawing/2014/main" id="{40C12CCA-FF4F-4A9F-9933-D0ED7E77B7B0}"/>
              </a:ext>
            </a:extLst>
          </p:cNvPr>
          <p:cNvPicPr>
            <a:picLocks noChangeAspect="1"/>
          </p:cNvPicPr>
          <p:nvPr/>
        </p:nvPicPr>
        <p:blipFill rotWithShape="1">
          <a:blip r:embed="rId2">
            <a:extLst>
              <a:ext uri="{28A0092B-C50C-407E-A947-70E740481C1C}">
                <a14:useLocalDpi xmlns:a14="http://schemas.microsoft.com/office/drawing/2010/main" val="0"/>
              </a:ext>
            </a:extLst>
          </a:blip>
          <a:srcRect r="25279"/>
          <a:stretch/>
        </p:blipFill>
        <p:spPr>
          <a:xfrm>
            <a:off x="314980" y="1227356"/>
            <a:ext cx="2340598" cy="2088299"/>
          </a:xfrm>
          <a:prstGeom prst="rect">
            <a:avLst/>
          </a:prstGeom>
        </p:spPr>
      </p:pic>
      <p:pic>
        <p:nvPicPr>
          <p:cNvPr id="7" name="Picture 6">
            <a:extLst>
              <a:ext uri="{FF2B5EF4-FFF2-40B4-BE49-F238E27FC236}">
                <a16:creationId xmlns:a16="http://schemas.microsoft.com/office/drawing/2014/main" id="{814B6798-407C-455B-BB10-EA8407BEA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823" y="3898042"/>
            <a:ext cx="2784404" cy="1852630"/>
          </a:xfrm>
          <a:prstGeom prst="rect">
            <a:avLst/>
          </a:prstGeom>
        </p:spPr>
      </p:pic>
      <p:pic>
        <p:nvPicPr>
          <p:cNvPr id="9" name="Picture 8">
            <a:extLst>
              <a:ext uri="{FF2B5EF4-FFF2-40B4-BE49-F238E27FC236}">
                <a16:creationId xmlns:a16="http://schemas.microsoft.com/office/drawing/2014/main" id="{4AA06BE7-D230-408F-8E4C-E579A568F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971" y="1229451"/>
            <a:ext cx="2084109" cy="2084109"/>
          </a:xfrm>
          <a:prstGeom prst="rect">
            <a:avLst/>
          </a:prstGeom>
        </p:spPr>
      </p:pic>
      <p:pic>
        <p:nvPicPr>
          <p:cNvPr id="11" name="Picture 10">
            <a:extLst>
              <a:ext uri="{FF2B5EF4-FFF2-40B4-BE49-F238E27FC236}">
                <a16:creationId xmlns:a16="http://schemas.microsoft.com/office/drawing/2014/main" id="{4AF12415-849E-4447-9763-E74D131EF603}"/>
              </a:ext>
            </a:extLst>
          </p:cNvPr>
          <p:cNvPicPr>
            <a:picLocks noChangeAspect="1"/>
          </p:cNvPicPr>
          <p:nvPr/>
        </p:nvPicPr>
        <p:blipFill rotWithShape="1">
          <a:blip r:embed="rId5">
            <a:extLst>
              <a:ext uri="{28A0092B-C50C-407E-A947-70E740481C1C}">
                <a14:useLocalDpi xmlns:a14="http://schemas.microsoft.com/office/drawing/2010/main" val="0"/>
              </a:ext>
            </a:extLst>
          </a:blip>
          <a:srcRect t="4112" b="21425"/>
          <a:stretch/>
        </p:blipFill>
        <p:spPr>
          <a:xfrm>
            <a:off x="9528752" y="3878480"/>
            <a:ext cx="2230102" cy="1891755"/>
          </a:xfrm>
          <a:prstGeom prst="rect">
            <a:avLst/>
          </a:prstGeom>
        </p:spPr>
      </p:pic>
      <p:sp>
        <p:nvSpPr>
          <p:cNvPr id="12" name="TextBox 11">
            <a:extLst>
              <a:ext uri="{FF2B5EF4-FFF2-40B4-BE49-F238E27FC236}">
                <a16:creationId xmlns:a16="http://schemas.microsoft.com/office/drawing/2014/main" id="{93AC81DC-1D48-405C-A302-870DCD7F131B}"/>
              </a:ext>
            </a:extLst>
          </p:cNvPr>
          <p:cNvSpPr txBox="1"/>
          <p:nvPr/>
        </p:nvSpPr>
        <p:spPr>
          <a:xfrm>
            <a:off x="292561" y="3290476"/>
            <a:ext cx="2385437" cy="338554"/>
          </a:xfrm>
          <a:prstGeom prst="rect">
            <a:avLst/>
          </a:prstGeom>
          <a:noFill/>
        </p:spPr>
        <p:txBody>
          <a:bodyPr wrap="square" rtlCol="0">
            <a:spAutoFit/>
          </a:bodyPr>
          <a:lstStyle/>
          <a:p>
            <a:pPr algn="ctr"/>
            <a:r>
              <a:rPr lang="en-US" sz="1600" dirty="0"/>
              <a:t>Prof. Lynn Cominsky (SSU)</a:t>
            </a:r>
          </a:p>
        </p:txBody>
      </p:sp>
      <p:sp>
        <p:nvSpPr>
          <p:cNvPr id="13" name="TextBox 12">
            <a:extLst>
              <a:ext uri="{FF2B5EF4-FFF2-40B4-BE49-F238E27FC236}">
                <a16:creationId xmlns:a16="http://schemas.microsoft.com/office/drawing/2014/main" id="{E03BE3AF-1A6E-4346-965C-7B90535C61AD}"/>
              </a:ext>
            </a:extLst>
          </p:cNvPr>
          <p:cNvSpPr txBox="1"/>
          <p:nvPr/>
        </p:nvSpPr>
        <p:spPr>
          <a:xfrm>
            <a:off x="3157847" y="3259723"/>
            <a:ext cx="1827231" cy="338554"/>
          </a:xfrm>
          <a:prstGeom prst="rect">
            <a:avLst/>
          </a:prstGeom>
          <a:noFill/>
        </p:spPr>
        <p:txBody>
          <a:bodyPr wrap="square" rtlCol="0">
            <a:spAutoFit/>
          </a:bodyPr>
          <a:lstStyle/>
          <a:p>
            <a:pPr algn="ctr"/>
            <a:r>
              <a:rPr lang="en-US" sz="1600" dirty="0"/>
              <a:t>Sam </a:t>
            </a:r>
            <a:r>
              <a:rPr lang="en-US" sz="1600" dirty="0" err="1"/>
              <a:t>Tumolo</a:t>
            </a:r>
            <a:r>
              <a:rPr lang="en-US" sz="1600" dirty="0"/>
              <a:t> (EDC)</a:t>
            </a:r>
          </a:p>
        </p:txBody>
      </p:sp>
      <p:sp>
        <p:nvSpPr>
          <p:cNvPr id="14" name="TextBox 13">
            <a:extLst>
              <a:ext uri="{FF2B5EF4-FFF2-40B4-BE49-F238E27FC236}">
                <a16:creationId xmlns:a16="http://schemas.microsoft.com/office/drawing/2014/main" id="{B1295877-B8A6-4619-8049-4AC8035333A8}"/>
              </a:ext>
            </a:extLst>
          </p:cNvPr>
          <p:cNvSpPr txBox="1"/>
          <p:nvPr/>
        </p:nvSpPr>
        <p:spPr>
          <a:xfrm>
            <a:off x="9340617" y="5685896"/>
            <a:ext cx="2736463" cy="338554"/>
          </a:xfrm>
          <a:prstGeom prst="rect">
            <a:avLst/>
          </a:prstGeom>
          <a:noFill/>
        </p:spPr>
        <p:txBody>
          <a:bodyPr wrap="square" rtlCol="0">
            <a:spAutoFit/>
          </a:bodyPr>
          <a:lstStyle/>
          <a:p>
            <a:pPr algn="ctr"/>
            <a:r>
              <a:rPr lang="en-US" sz="1600" dirty="0"/>
              <a:t>Jason Kim-Tong (CSU East Bay)</a:t>
            </a:r>
          </a:p>
        </p:txBody>
      </p:sp>
      <p:sp>
        <p:nvSpPr>
          <p:cNvPr id="15" name="TextBox 14">
            <a:extLst>
              <a:ext uri="{FF2B5EF4-FFF2-40B4-BE49-F238E27FC236}">
                <a16:creationId xmlns:a16="http://schemas.microsoft.com/office/drawing/2014/main" id="{17793DE5-8997-4E95-A8B2-D1A168DEE9EB}"/>
              </a:ext>
            </a:extLst>
          </p:cNvPr>
          <p:cNvSpPr txBox="1"/>
          <p:nvPr/>
        </p:nvSpPr>
        <p:spPr>
          <a:xfrm>
            <a:off x="5870565" y="5789666"/>
            <a:ext cx="2584920" cy="338554"/>
          </a:xfrm>
          <a:prstGeom prst="rect">
            <a:avLst/>
          </a:prstGeom>
          <a:noFill/>
        </p:spPr>
        <p:txBody>
          <a:bodyPr wrap="square" rtlCol="0">
            <a:spAutoFit/>
          </a:bodyPr>
          <a:lstStyle/>
          <a:p>
            <a:pPr algn="ctr"/>
            <a:r>
              <a:rPr lang="en-US" sz="1600" dirty="0"/>
              <a:t>Matthew Borelli (CSU Chico)</a:t>
            </a:r>
          </a:p>
        </p:txBody>
      </p:sp>
      <p:sp>
        <p:nvSpPr>
          <p:cNvPr id="16" name="TextBox 15">
            <a:extLst>
              <a:ext uri="{FF2B5EF4-FFF2-40B4-BE49-F238E27FC236}">
                <a16:creationId xmlns:a16="http://schemas.microsoft.com/office/drawing/2014/main" id="{AF77E41A-667C-45F6-9A7D-272DD9544915}"/>
              </a:ext>
            </a:extLst>
          </p:cNvPr>
          <p:cNvSpPr txBox="1"/>
          <p:nvPr/>
        </p:nvSpPr>
        <p:spPr>
          <a:xfrm>
            <a:off x="5970307" y="3336642"/>
            <a:ext cx="2385437" cy="584775"/>
          </a:xfrm>
          <a:prstGeom prst="rect">
            <a:avLst/>
          </a:prstGeom>
          <a:noFill/>
        </p:spPr>
        <p:txBody>
          <a:bodyPr wrap="square" rtlCol="0">
            <a:spAutoFit/>
          </a:bodyPr>
          <a:lstStyle/>
          <a:p>
            <a:pPr algn="ctr"/>
            <a:r>
              <a:rPr lang="en-US" sz="1600" dirty="0"/>
              <a:t>Prof. Josephine </a:t>
            </a:r>
            <a:r>
              <a:rPr lang="en-US" sz="1600" dirty="0" err="1"/>
              <a:t>Blagrave</a:t>
            </a:r>
            <a:r>
              <a:rPr lang="en-US" sz="1600" dirty="0"/>
              <a:t> (CSU Chico)</a:t>
            </a:r>
          </a:p>
        </p:txBody>
      </p:sp>
      <p:sp>
        <p:nvSpPr>
          <p:cNvPr id="19" name="TextBox 18">
            <a:extLst>
              <a:ext uri="{FF2B5EF4-FFF2-40B4-BE49-F238E27FC236}">
                <a16:creationId xmlns:a16="http://schemas.microsoft.com/office/drawing/2014/main" id="{248D7CF2-7C7D-42C8-BCC8-5896D49A8A1C}"/>
              </a:ext>
            </a:extLst>
          </p:cNvPr>
          <p:cNvSpPr txBox="1"/>
          <p:nvPr/>
        </p:nvSpPr>
        <p:spPr>
          <a:xfrm>
            <a:off x="3105195" y="5990446"/>
            <a:ext cx="1932534" cy="338554"/>
          </a:xfrm>
          <a:prstGeom prst="rect">
            <a:avLst/>
          </a:prstGeom>
          <a:noFill/>
        </p:spPr>
        <p:txBody>
          <a:bodyPr wrap="square" rtlCol="0">
            <a:spAutoFit/>
          </a:bodyPr>
          <a:lstStyle/>
          <a:p>
            <a:pPr algn="ctr"/>
            <a:r>
              <a:rPr lang="en-US" sz="1600" dirty="0"/>
              <a:t>Xander Starling (SSU)</a:t>
            </a:r>
          </a:p>
        </p:txBody>
      </p:sp>
      <p:sp>
        <p:nvSpPr>
          <p:cNvPr id="20" name="TextBox 19">
            <a:extLst>
              <a:ext uri="{FF2B5EF4-FFF2-40B4-BE49-F238E27FC236}">
                <a16:creationId xmlns:a16="http://schemas.microsoft.com/office/drawing/2014/main" id="{E134D496-3173-4D58-BCAE-16B3F77FEC37}"/>
              </a:ext>
            </a:extLst>
          </p:cNvPr>
          <p:cNvSpPr txBox="1"/>
          <p:nvPr/>
        </p:nvSpPr>
        <p:spPr>
          <a:xfrm>
            <a:off x="292561" y="5990446"/>
            <a:ext cx="2385437" cy="338554"/>
          </a:xfrm>
          <a:prstGeom prst="rect">
            <a:avLst/>
          </a:prstGeom>
          <a:noFill/>
        </p:spPr>
        <p:txBody>
          <a:bodyPr wrap="square" rtlCol="0">
            <a:spAutoFit/>
          </a:bodyPr>
          <a:lstStyle/>
          <a:p>
            <a:pPr algn="ctr"/>
            <a:r>
              <a:rPr lang="en-US" sz="1600" dirty="0"/>
              <a:t>Robin Dubois (SSU)</a:t>
            </a:r>
          </a:p>
        </p:txBody>
      </p:sp>
      <p:sp>
        <p:nvSpPr>
          <p:cNvPr id="21" name="TextBox 20">
            <a:extLst>
              <a:ext uri="{FF2B5EF4-FFF2-40B4-BE49-F238E27FC236}">
                <a16:creationId xmlns:a16="http://schemas.microsoft.com/office/drawing/2014/main" id="{5C5B11B1-BAD4-4FED-8045-790686E995E6}"/>
              </a:ext>
            </a:extLst>
          </p:cNvPr>
          <p:cNvSpPr txBox="1"/>
          <p:nvPr/>
        </p:nvSpPr>
        <p:spPr>
          <a:xfrm>
            <a:off x="9518382" y="3367975"/>
            <a:ext cx="2084110" cy="338554"/>
          </a:xfrm>
          <a:prstGeom prst="rect">
            <a:avLst/>
          </a:prstGeom>
          <a:noFill/>
        </p:spPr>
        <p:txBody>
          <a:bodyPr wrap="square" rtlCol="0">
            <a:spAutoFit/>
          </a:bodyPr>
          <a:lstStyle/>
          <a:p>
            <a:pPr algn="ctr"/>
            <a:r>
              <a:rPr lang="en-US" sz="1600" dirty="0"/>
              <a:t>Jordan </a:t>
            </a:r>
            <a:r>
              <a:rPr lang="en-US" sz="1600" dirty="0" err="1"/>
              <a:t>O’Kelley</a:t>
            </a:r>
            <a:r>
              <a:rPr lang="en-US" sz="1600" dirty="0"/>
              <a:t> (WVU)</a:t>
            </a:r>
          </a:p>
        </p:txBody>
      </p:sp>
      <p:pic>
        <p:nvPicPr>
          <p:cNvPr id="23" name="Picture 22">
            <a:extLst>
              <a:ext uri="{FF2B5EF4-FFF2-40B4-BE49-F238E27FC236}">
                <a16:creationId xmlns:a16="http://schemas.microsoft.com/office/drawing/2014/main" id="{91429E1C-147A-4D04-AB6B-CC7129213AB4}"/>
              </a:ext>
            </a:extLst>
          </p:cNvPr>
          <p:cNvPicPr>
            <a:picLocks noChangeAspect="1"/>
          </p:cNvPicPr>
          <p:nvPr/>
        </p:nvPicPr>
        <p:blipFill rotWithShape="1">
          <a:blip r:embed="rId6">
            <a:extLst>
              <a:ext uri="{28A0092B-C50C-407E-A947-70E740481C1C}">
                <a14:useLocalDpi xmlns:a14="http://schemas.microsoft.com/office/drawing/2010/main" val="0"/>
              </a:ext>
            </a:extLst>
          </a:blip>
          <a:srcRect t="20344" b="50000"/>
          <a:stretch/>
        </p:blipFill>
        <p:spPr>
          <a:xfrm>
            <a:off x="392214" y="3753821"/>
            <a:ext cx="2186130" cy="2141073"/>
          </a:xfrm>
          <a:prstGeom prst="rect">
            <a:avLst/>
          </a:prstGeom>
        </p:spPr>
      </p:pic>
      <p:pic>
        <p:nvPicPr>
          <p:cNvPr id="27" name="Picture 26">
            <a:extLst>
              <a:ext uri="{FF2B5EF4-FFF2-40B4-BE49-F238E27FC236}">
                <a16:creationId xmlns:a16="http://schemas.microsoft.com/office/drawing/2014/main" id="{978380DF-5B6B-4C8E-A8F6-5398EA7ADFF3}"/>
              </a:ext>
            </a:extLst>
          </p:cNvPr>
          <p:cNvPicPr>
            <a:picLocks noChangeAspect="1"/>
          </p:cNvPicPr>
          <p:nvPr/>
        </p:nvPicPr>
        <p:blipFill rotWithShape="1">
          <a:blip r:embed="rId7">
            <a:extLst>
              <a:ext uri="{28A0092B-C50C-407E-A947-70E740481C1C}">
                <a14:useLocalDpi xmlns:a14="http://schemas.microsoft.com/office/drawing/2010/main" val="0"/>
              </a:ext>
            </a:extLst>
          </a:blip>
          <a:srcRect l="34777" t="45866" r="14802"/>
          <a:stretch/>
        </p:blipFill>
        <p:spPr>
          <a:xfrm rot="5400000">
            <a:off x="2936877" y="3910742"/>
            <a:ext cx="2269171" cy="1827230"/>
          </a:xfrm>
          <a:prstGeom prst="rect">
            <a:avLst/>
          </a:prstGeom>
        </p:spPr>
      </p:pic>
      <p:pic>
        <p:nvPicPr>
          <p:cNvPr id="4" name="Picture 3">
            <a:extLst>
              <a:ext uri="{FF2B5EF4-FFF2-40B4-BE49-F238E27FC236}">
                <a16:creationId xmlns:a16="http://schemas.microsoft.com/office/drawing/2014/main" id="{FA0D958B-113C-47B8-BD97-1A6207584B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69045" y="1313409"/>
            <a:ext cx="2084109" cy="2023233"/>
          </a:xfrm>
          <a:prstGeom prst="rect">
            <a:avLst/>
          </a:prstGeom>
        </p:spPr>
      </p:pic>
      <p:sp>
        <p:nvSpPr>
          <p:cNvPr id="29" name="TextBox 28">
            <a:extLst>
              <a:ext uri="{FF2B5EF4-FFF2-40B4-BE49-F238E27FC236}">
                <a16:creationId xmlns:a16="http://schemas.microsoft.com/office/drawing/2014/main" id="{7A7FADA7-6D3C-4FF0-99F8-6F064E40DAE0}"/>
              </a:ext>
            </a:extLst>
          </p:cNvPr>
          <p:cNvSpPr txBox="1"/>
          <p:nvPr/>
        </p:nvSpPr>
        <p:spPr>
          <a:xfrm>
            <a:off x="9337937" y="5685896"/>
            <a:ext cx="2736463" cy="338554"/>
          </a:xfrm>
          <a:prstGeom prst="rect">
            <a:avLst/>
          </a:prstGeom>
          <a:noFill/>
        </p:spPr>
        <p:txBody>
          <a:bodyPr wrap="square" rtlCol="0">
            <a:spAutoFit/>
          </a:bodyPr>
          <a:lstStyle/>
          <a:p>
            <a:pPr algn="ctr"/>
            <a:r>
              <a:rPr lang="en-US" sz="1600" dirty="0"/>
              <a:t>Jason Kim-Tong (CSU East Bay)</a:t>
            </a:r>
          </a:p>
        </p:txBody>
      </p:sp>
      <p:pic>
        <p:nvPicPr>
          <p:cNvPr id="31" name="Picture 30">
            <a:extLst>
              <a:ext uri="{FF2B5EF4-FFF2-40B4-BE49-F238E27FC236}">
                <a16:creationId xmlns:a16="http://schemas.microsoft.com/office/drawing/2014/main" id="{2E98A4EA-9633-4F04-814C-DBAD22503A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64114" y="1259889"/>
            <a:ext cx="2084109" cy="2023233"/>
          </a:xfrm>
          <a:prstGeom prst="rect">
            <a:avLst/>
          </a:prstGeom>
        </p:spPr>
      </p:pic>
      <p:pic>
        <p:nvPicPr>
          <p:cNvPr id="3" name="Picture 2">
            <a:extLst>
              <a:ext uri="{FF2B5EF4-FFF2-40B4-BE49-F238E27FC236}">
                <a16:creationId xmlns:a16="http://schemas.microsoft.com/office/drawing/2014/main" id="{E4A0E4B3-15B4-F6A0-41A2-B738588CEF63}"/>
              </a:ext>
            </a:extLst>
          </p:cNvPr>
          <p:cNvPicPr>
            <a:picLocks noChangeAspect="1"/>
          </p:cNvPicPr>
          <p:nvPr/>
        </p:nvPicPr>
        <p:blipFill>
          <a:blip r:embed="rId9"/>
          <a:stretch>
            <a:fillRect/>
          </a:stretch>
        </p:blipFill>
        <p:spPr>
          <a:xfrm>
            <a:off x="2992342" y="1206367"/>
            <a:ext cx="2084109" cy="2084109"/>
          </a:xfrm>
          <a:prstGeom prst="rect">
            <a:avLst/>
          </a:prstGeom>
        </p:spPr>
      </p:pic>
    </p:spTree>
    <p:extLst>
      <p:ext uri="{BB962C8B-B14F-4D97-AF65-F5344CB8AC3E}">
        <p14:creationId xmlns:p14="http://schemas.microsoft.com/office/powerpoint/2010/main" val="272901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8921-3EC0-47A1-BDC4-725E2B433D66}"/>
              </a:ext>
            </a:extLst>
          </p:cNvPr>
          <p:cNvSpPr>
            <a:spLocks noGrp="1"/>
          </p:cNvSpPr>
          <p:nvPr>
            <p:ph type="title"/>
          </p:nvPr>
        </p:nvSpPr>
        <p:spPr/>
        <p:txBody>
          <a:bodyPr/>
          <a:lstStyle/>
          <a:p>
            <a:pPr algn="ctr"/>
            <a:r>
              <a:rPr lang="en-US" dirty="0">
                <a:solidFill>
                  <a:schemeClr val="bg1"/>
                </a:solidFill>
              </a:rPr>
              <a:t>Today’s Agenda</a:t>
            </a:r>
          </a:p>
        </p:txBody>
      </p:sp>
      <p:sp>
        <p:nvSpPr>
          <p:cNvPr id="3" name="Text Placeholder 2">
            <a:extLst>
              <a:ext uri="{FF2B5EF4-FFF2-40B4-BE49-F238E27FC236}">
                <a16:creationId xmlns:a16="http://schemas.microsoft.com/office/drawing/2014/main" id="{0FE1B8B0-0492-4AF8-A9A8-4278A0D79ABB}"/>
              </a:ext>
            </a:extLst>
          </p:cNvPr>
          <p:cNvSpPr>
            <a:spLocks noGrp="1"/>
          </p:cNvSpPr>
          <p:nvPr>
            <p:ph type="body" idx="1"/>
          </p:nvPr>
        </p:nvSpPr>
        <p:spPr>
          <a:xfrm>
            <a:off x="538131" y="1328965"/>
            <a:ext cx="8926380" cy="609153"/>
          </a:xfrm>
        </p:spPr>
        <p:txBody>
          <a:bodyPr>
            <a:normAutofit/>
          </a:bodyPr>
          <a:lstStyle/>
          <a:p>
            <a:pPr marL="342900" indent="-342900">
              <a:buFont typeface="Arial" panose="020B0604020202020204" pitchFamily="34" charset="0"/>
              <a:buChar char="•"/>
            </a:pPr>
            <a:r>
              <a:rPr lang="en-US" dirty="0"/>
              <a:t>Introduction to our Programs (Lynn Cominsky, SSU)</a:t>
            </a:r>
          </a:p>
        </p:txBody>
      </p:sp>
      <p:sp>
        <p:nvSpPr>
          <p:cNvPr id="4" name="Content Placeholder 3">
            <a:extLst>
              <a:ext uri="{FF2B5EF4-FFF2-40B4-BE49-F238E27FC236}">
                <a16:creationId xmlns:a16="http://schemas.microsoft.com/office/drawing/2014/main" id="{0F502BA8-2D4E-40E0-B1CB-A9B4803EAD5A}"/>
              </a:ext>
            </a:extLst>
          </p:cNvPr>
          <p:cNvSpPr>
            <a:spLocks noGrp="1"/>
          </p:cNvSpPr>
          <p:nvPr>
            <p:ph sz="half" idx="2"/>
          </p:nvPr>
        </p:nvSpPr>
        <p:spPr>
          <a:xfrm>
            <a:off x="538130" y="1844443"/>
            <a:ext cx="10547791" cy="4424381"/>
          </a:xfrm>
        </p:spPr>
        <p:txBody>
          <a:bodyPr>
            <a:normAutofit fontScale="85000" lnSpcReduction="20000"/>
          </a:bodyPr>
          <a:lstStyle/>
          <a:p>
            <a:pPr lvl="1">
              <a:lnSpc>
                <a:spcPct val="100000"/>
              </a:lnSpc>
            </a:pPr>
            <a:r>
              <a:rPr lang="en-US" dirty="0"/>
              <a:t>NASA’s Neurodiversity Network (N3)</a:t>
            </a:r>
          </a:p>
          <a:p>
            <a:r>
              <a:rPr lang="en-US" b="1" dirty="0"/>
              <a:t>N3 Highlights and Challenges</a:t>
            </a:r>
          </a:p>
          <a:p>
            <a:pPr lvl="1"/>
            <a:r>
              <a:rPr lang="en-US" dirty="0"/>
              <a:t>Sam </a:t>
            </a:r>
            <a:r>
              <a:rPr lang="en-US" dirty="0" err="1"/>
              <a:t>Tumolo</a:t>
            </a:r>
            <a:r>
              <a:rPr lang="en-US" dirty="0"/>
              <a:t> (EDC)</a:t>
            </a:r>
          </a:p>
          <a:p>
            <a:pPr lvl="1"/>
            <a:r>
              <a:rPr lang="en-US" dirty="0"/>
              <a:t>Jordan </a:t>
            </a:r>
            <a:r>
              <a:rPr lang="en-US" dirty="0" err="1"/>
              <a:t>O’Kelley</a:t>
            </a:r>
            <a:r>
              <a:rPr lang="en-US" dirty="0"/>
              <a:t> (WVU)</a:t>
            </a:r>
          </a:p>
          <a:p>
            <a:r>
              <a:rPr lang="en-US" b="1" dirty="0"/>
              <a:t>Engaging Autistic STEM Undergraduates in Creating Supportive Learning Environments at California State Universities (NU)</a:t>
            </a:r>
          </a:p>
          <a:p>
            <a:r>
              <a:rPr lang="en-US" b="1" dirty="0"/>
              <a:t>NU Highlights and Challenges</a:t>
            </a:r>
          </a:p>
          <a:p>
            <a:pPr lvl="1"/>
            <a:r>
              <a:rPr lang="en-US" dirty="0"/>
              <a:t>Robin Dubois and Xander Starling (SSU)</a:t>
            </a:r>
          </a:p>
          <a:p>
            <a:pPr lvl="1"/>
            <a:r>
              <a:rPr lang="en-US" dirty="0"/>
              <a:t>Matthew Borelli (CSU Chico)</a:t>
            </a:r>
          </a:p>
          <a:p>
            <a:pPr lvl="1"/>
            <a:r>
              <a:rPr lang="en-US" dirty="0"/>
              <a:t>Jason Kim-Tong (CSU East Bay)</a:t>
            </a:r>
          </a:p>
          <a:p>
            <a:r>
              <a:rPr lang="en-US" b="1" dirty="0"/>
              <a:t>Audience Workshop (Prof. Josephine </a:t>
            </a:r>
            <a:r>
              <a:rPr lang="en-US" b="1" dirty="0" err="1"/>
              <a:t>Blagrave</a:t>
            </a:r>
            <a:r>
              <a:rPr lang="en-US" b="1" dirty="0"/>
              <a:t>, Chico)</a:t>
            </a:r>
          </a:p>
          <a:p>
            <a:pPr lvl="1"/>
            <a:r>
              <a:rPr lang="en-US" dirty="0"/>
              <a:t>Resources for your campus</a:t>
            </a:r>
          </a:p>
          <a:p>
            <a:r>
              <a:rPr lang="en-US" b="1" dirty="0"/>
              <a:t>Q&amp;A</a:t>
            </a:r>
          </a:p>
        </p:txBody>
      </p:sp>
    </p:spTree>
    <p:extLst>
      <p:ext uri="{BB962C8B-B14F-4D97-AF65-F5344CB8AC3E}">
        <p14:creationId xmlns:p14="http://schemas.microsoft.com/office/powerpoint/2010/main" val="2720958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8921-3EC0-47A1-BDC4-725E2B433D66}"/>
              </a:ext>
            </a:extLst>
          </p:cNvPr>
          <p:cNvSpPr>
            <a:spLocks noGrp="1"/>
          </p:cNvSpPr>
          <p:nvPr>
            <p:ph type="title"/>
          </p:nvPr>
        </p:nvSpPr>
        <p:spPr/>
        <p:txBody>
          <a:bodyPr/>
          <a:lstStyle/>
          <a:p>
            <a:pPr algn="ctr"/>
            <a:r>
              <a:rPr lang="en-US" dirty="0">
                <a:solidFill>
                  <a:schemeClr val="bg1"/>
                </a:solidFill>
              </a:rPr>
              <a:t>N3 Inspiration: Alex’s Story</a:t>
            </a:r>
          </a:p>
        </p:txBody>
      </p:sp>
      <p:sp>
        <p:nvSpPr>
          <p:cNvPr id="12" name="TextBox 11">
            <a:extLst>
              <a:ext uri="{FF2B5EF4-FFF2-40B4-BE49-F238E27FC236}">
                <a16:creationId xmlns:a16="http://schemas.microsoft.com/office/drawing/2014/main" id="{8E42750F-7B3F-45D8-8EFA-16FF673E27CB}"/>
              </a:ext>
            </a:extLst>
          </p:cNvPr>
          <p:cNvSpPr txBox="1"/>
          <p:nvPr/>
        </p:nvSpPr>
        <p:spPr>
          <a:xfrm>
            <a:off x="499621" y="1349830"/>
            <a:ext cx="4967925" cy="5355312"/>
          </a:xfrm>
          <a:prstGeom prst="rect">
            <a:avLst/>
          </a:prstGeom>
          <a:noFill/>
        </p:spPr>
        <p:txBody>
          <a:bodyPr wrap="square" rtlCol="0">
            <a:spAutoFit/>
          </a:bodyPr>
          <a:lstStyle/>
          <a:p>
            <a:pPr fontAlgn="base"/>
            <a:r>
              <a:rPr lang="en-US" dirty="0"/>
              <a:t>Alex began volunteering at SSU when he was 18 and enrolled in local community college</a:t>
            </a:r>
          </a:p>
          <a:p>
            <a:pPr fontAlgn="base"/>
            <a:br>
              <a:rPr lang="en-US" b="0" dirty="0">
                <a:effectLst/>
              </a:rPr>
            </a:br>
            <a:r>
              <a:rPr lang="en-US" dirty="0"/>
              <a:t>Transferred to SSU as physics major and was SSU’s first </a:t>
            </a:r>
            <a:r>
              <a:rPr lang="en-US" dirty="0" err="1"/>
              <a:t>CalBridge</a:t>
            </a:r>
            <a:r>
              <a:rPr lang="en-US" dirty="0"/>
              <a:t> scholar</a:t>
            </a:r>
          </a:p>
          <a:p>
            <a:pPr fontAlgn="base"/>
            <a:br>
              <a:rPr lang="en-US" b="0" dirty="0">
                <a:effectLst/>
              </a:rPr>
            </a:br>
            <a:r>
              <a:rPr lang="en-US" dirty="0"/>
              <a:t>Alex contributed to a number of research projects and completed two competitive summer REUs. He is now the recipient of an NSF GFRP in physics graduate school at UC Irvine.</a:t>
            </a:r>
          </a:p>
          <a:p>
            <a:pPr fontAlgn="base"/>
            <a:br>
              <a:rPr lang="en-US" b="0" dirty="0">
                <a:effectLst/>
              </a:rPr>
            </a:br>
            <a:r>
              <a:rPr lang="en-US" dirty="0"/>
              <a:t>During his time at SSU, Prof. Cominsky put in intensive time and effort to mentor Alex and ensure he had what he needed to succeed:</a:t>
            </a:r>
          </a:p>
          <a:p>
            <a:pPr lvl="1" fontAlgn="base"/>
            <a:r>
              <a:rPr lang="en-US" dirty="0"/>
              <a:t>Paperwork and advocacy support, discussion of milestones, supportive social network within the Cominsky lab, continued long-term mentoring</a:t>
            </a:r>
          </a:p>
          <a:p>
            <a:endParaRPr lang="en-US" dirty="0"/>
          </a:p>
        </p:txBody>
      </p:sp>
      <p:pic>
        <p:nvPicPr>
          <p:cNvPr id="1026" name="Picture 2">
            <a:extLst>
              <a:ext uri="{FF2B5EF4-FFF2-40B4-BE49-F238E27FC236}">
                <a16:creationId xmlns:a16="http://schemas.microsoft.com/office/drawing/2014/main" id="{3BAB5BA0-1C6D-4332-BCD4-2475C747C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847" y="1423448"/>
            <a:ext cx="4420178" cy="29458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FA3F951-380D-42D4-860A-071945EDD842}"/>
              </a:ext>
            </a:extLst>
          </p:cNvPr>
          <p:cNvSpPr txBox="1"/>
          <p:nvPr/>
        </p:nvSpPr>
        <p:spPr>
          <a:xfrm>
            <a:off x="6538912" y="4524866"/>
            <a:ext cx="4329113" cy="369332"/>
          </a:xfrm>
          <a:prstGeom prst="rect">
            <a:avLst/>
          </a:prstGeom>
          <a:noFill/>
        </p:spPr>
        <p:txBody>
          <a:bodyPr wrap="square" rtlCol="0">
            <a:spAutoFit/>
          </a:bodyPr>
          <a:lstStyle/>
          <a:p>
            <a:r>
              <a:rPr lang="en-US" dirty="0"/>
              <a:t>Alex’s senior project – EdgeCube CAD design</a:t>
            </a:r>
          </a:p>
        </p:txBody>
      </p:sp>
      <p:sp>
        <p:nvSpPr>
          <p:cNvPr id="14" name="Rectangle 13">
            <a:extLst>
              <a:ext uri="{FF2B5EF4-FFF2-40B4-BE49-F238E27FC236}">
                <a16:creationId xmlns:a16="http://schemas.microsoft.com/office/drawing/2014/main" id="{B382F9D5-60D3-4F93-845B-FDA507291720}"/>
              </a:ext>
            </a:extLst>
          </p:cNvPr>
          <p:cNvSpPr/>
          <p:nvPr/>
        </p:nvSpPr>
        <p:spPr>
          <a:xfrm>
            <a:off x="5977217" y="3244334"/>
            <a:ext cx="237566" cy="369332"/>
          </a:xfrm>
          <a:prstGeom prst="rect">
            <a:avLst/>
          </a:prstGeom>
        </p:spPr>
        <p:txBody>
          <a:bodyPr wrap="none">
            <a:spAutoFit/>
          </a:bodyPr>
          <a:lstStyle/>
          <a:p>
            <a:r>
              <a:rPr lang="en-US" b="0" dirty="0">
                <a:effectLst/>
              </a:rPr>
              <a:t> </a:t>
            </a:r>
            <a:endParaRPr lang="en-US" dirty="0"/>
          </a:p>
        </p:txBody>
      </p:sp>
    </p:spTree>
    <p:extLst>
      <p:ext uri="{BB962C8B-B14F-4D97-AF65-F5344CB8AC3E}">
        <p14:creationId xmlns:p14="http://schemas.microsoft.com/office/powerpoint/2010/main" val="1031728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005dac6e6d_0_312"/>
          <p:cNvSpPr txBox="1">
            <a:spLocks noGrp="1"/>
          </p:cNvSpPr>
          <p:nvPr>
            <p:ph type="title"/>
          </p:nvPr>
        </p:nvSpPr>
        <p:spPr>
          <a:xfrm>
            <a:off x="1957800" y="141333"/>
            <a:ext cx="9818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SzPts val="3700"/>
              <a:buNone/>
            </a:pPr>
            <a:r>
              <a:rPr lang="en-US" sz="3800" dirty="0">
                <a:solidFill>
                  <a:schemeClr val="lt1"/>
                </a:solidFill>
                <a:latin typeface="Calibri"/>
                <a:ea typeface="Calibri"/>
                <a:cs typeface="Calibri"/>
                <a:sym typeface="Calibri"/>
              </a:rPr>
              <a:t>NASA’s Neurodiversity Network</a:t>
            </a:r>
            <a:endParaRPr sz="3800" dirty="0">
              <a:solidFill>
                <a:schemeClr val="lt1"/>
              </a:solidFill>
              <a:latin typeface="Calibri"/>
              <a:ea typeface="Calibri"/>
              <a:cs typeface="Calibri"/>
              <a:sym typeface="Calibri"/>
            </a:endParaRPr>
          </a:p>
        </p:txBody>
      </p:sp>
      <p:sp>
        <p:nvSpPr>
          <p:cNvPr id="290" name="Google Shape;290;g1005dac6e6d_0_312"/>
          <p:cNvSpPr txBox="1">
            <a:spLocks noGrp="1"/>
          </p:cNvSpPr>
          <p:nvPr>
            <p:ph type="body" idx="1"/>
          </p:nvPr>
        </p:nvSpPr>
        <p:spPr>
          <a:xfrm>
            <a:off x="415650" y="1210207"/>
            <a:ext cx="11360700" cy="4814400"/>
          </a:xfrm>
          <a:prstGeom prst="rect">
            <a:avLst/>
          </a:prstGeom>
          <a:noFill/>
          <a:ln>
            <a:noFill/>
          </a:ln>
        </p:spPr>
        <p:txBody>
          <a:bodyPr spcFirstLastPara="1" wrap="square" lIns="121900" tIns="121900" rIns="121900" bIns="121900" anchor="t" anchorCtr="0">
            <a:normAutofit lnSpcReduction="10000"/>
          </a:bodyPr>
          <a:lstStyle/>
          <a:p>
            <a:pPr marL="0" lvl="0" indent="0" algn="l" rtl="0">
              <a:lnSpc>
                <a:spcPct val="115000"/>
              </a:lnSpc>
              <a:spcBef>
                <a:spcPts val="0"/>
              </a:spcBef>
              <a:spcAft>
                <a:spcPts val="0"/>
              </a:spcAft>
              <a:buSzPts val="2400"/>
              <a:buNone/>
            </a:pPr>
            <a:r>
              <a:rPr lang="en-US" sz="2800" dirty="0">
                <a:solidFill>
                  <a:srgbClr val="262461"/>
                </a:solidFill>
                <a:latin typeface="Calibri"/>
                <a:ea typeface="Calibri"/>
                <a:cs typeface="Calibri"/>
                <a:sym typeface="Calibri"/>
              </a:rPr>
              <a:t>Program goals: Provide a pathway to NASA participation and STEM employment for </a:t>
            </a:r>
            <a:r>
              <a:rPr lang="en-US" sz="2800" dirty="0" err="1">
                <a:solidFill>
                  <a:srgbClr val="262461"/>
                </a:solidFill>
                <a:latin typeface="Calibri"/>
                <a:ea typeface="Calibri"/>
                <a:cs typeface="Calibri"/>
                <a:sym typeface="Calibri"/>
              </a:rPr>
              <a:t>neurodiverse</a:t>
            </a:r>
            <a:r>
              <a:rPr lang="en-US" sz="2800" dirty="0">
                <a:solidFill>
                  <a:srgbClr val="262461"/>
                </a:solidFill>
                <a:latin typeface="Calibri"/>
                <a:ea typeface="Calibri"/>
                <a:cs typeface="Calibri"/>
                <a:sym typeface="Calibri"/>
              </a:rPr>
              <a:t> learners, with a focus on those who identify as autistic.</a:t>
            </a:r>
            <a:endParaRPr sz="2800" dirty="0">
              <a:solidFill>
                <a:srgbClr val="262461"/>
              </a:solidFill>
              <a:latin typeface="Calibri"/>
              <a:ea typeface="Calibri"/>
              <a:cs typeface="Calibri"/>
              <a:sym typeface="Calibri"/>
            </a:endParaRPr>
          </a:p>
          <a:p>
            <a:pPr marL="1200150" lvl="0" indent="-406400" algn="l" rtl="0">
              <a:lnSpc>
                <a:spcPct val="115000"/>
              </a:lnSpc>
              <a:spcBef>
                <a:spcPts val="500"/>
              </a:spcBef>
              <a:spcAft>
                <a:spcPts val="0"/>
              </a:spcAft>
              <a:buClr>
                <a:srgbClr val="262461"/>
              </a:buClr>
              <a:buSzPts val="2800"/>
              <a:buFont typeface="Calibri"/>
              <a:buChar char="●"/>
            </a:pPr>
            <a:r>
              <a:rPr lang="en-US" sz="2800" dirty="0">
                <a:solidFill>
                  <a:srgbClr val="262461"/>
                </a:solidFill>
                <a:latin typeface="Calibri"/>
                <a:ea typeface="Calibri"/>
                <a:cs typeface="Calibri"/>
                <a:sym typeface="Calibri"/>
              </a:rPr>
              <a:t>Enabling STEM education for a segment of the population that is significantly underserved by co-redeveloping existing NASA resources with autistic learners. </a:t>
            </a:r>
            <a:endParaRPr sz="2800" dirty="0">
              <a:solidFill>
                <a:srgbClr val="262461"/>
              </a:solidFill>
              <a:latin typeface="Calibri"/>
              <a:ea typeface="Calibri"/>
              <a:cs typeface="Calibri"/>
              <a:sym typeface="Calibri"/>
            </a:endParaRPr>
          </a:p>
          <a:p>
            <a:pPr marL="1200150" lvl="0" indent="-406400" algn="l" rtl="0">
              <a:lnSpc>
                <a:spcPct val="115000"/>
              </a:lnSpc>
              <a:spcBef>
                <a:spcPts val="0"/>
              </a:spcBef>
              <a:spcAft>
                <a:spcPts val="0"/>
              </a:spcAft>
              <a:buClr>
                <a:srgbClr val="262461"/>
              </a:buClr>
              <a:buSzPts val="2800"/>
              <a:buFont typeface="Calibri"/>
              <a:buChar char="●"/>
            </a:pPr>
            <a:r>
              <a:rPr lang="en-US" sz="2800" dirty="0">
                <a:solidFill>
                  <a:srgbClr val="262461"/>
                </a:solidFill>
                <a:latin typeface="Calibri"/>
                <a:ea typeface="Calibri"/>
                <a:cs typeface="Calibri"/>
                <a:sym typeface="Calibri"/>
              </a:rPr>
              <a:t>Improving scientific literacy for this underserved population by providing authentic NASA experiences</a:t>
            </a:r>
            <a:endParaRPr sz="2800" dirty="0">
              <a:solidFill>
                <a:srgbClr val="262461"/>
              </a:solidFill>
              <a:latin typeface="Calibri"/>
              <a:ea typeface="Calibri"/>
              <a:cs typeface="Calibri"/>
              <a:sym typeface="Calibri"/>
            </a:endParaRPr>
          </a:p>
          <a:p>
            <a:pPr marL="1200150" lvl="0" indent="-406400" algn="l" rtl="0">
              <a:lnSpc>
                <a:spcPct val="115000"/>
              </a:lnSpc>
              <a:spcBef>
                <a:spcPts val="0"/>
              </a:spcBef>
              <a:spcAft>
                <a:spcPts val="0"/>
              </a:spcAft>
              <a:buClr>
                <a:srgbClr val="262461"/>
              </a:buClr>
              <a:buSzPts val="2800"/>
              <a:buFont typeface="Calibri"/>
              <a:buChar char="●"/>
            </a:pPr>
            <a:r>
              <a:rPr lang="en-US" sz="2800" dirty="0">
                <a:solidFill>
                  <a:srgbClr val="262461"/>
                </a:solidFill>
                <a:latin typeface="Calibri"/>
                <a:ea typeface="Calibri"/>
                <a:cs typeface="Calibri"/>
                <a:sym typeface="Calibri"/>
              </a:rPr>
              <a:t>Providing internships, mentored by NASA Subject Matter Experts, to selected </a:t>
            </a:r>
            <a:r>
              <a:rPr lang="en-US" sz="2800" dirty="0" err="1">
                <a:solidFill>
                  <a:srgbClr val="262461"/>
                </a:solidFill>
                <a:latin typeface="Calibri"/>
                <a:ea typeface="Calibri"/>
                <a:cs typeface="Calibri"/>
                <a:sym typeface="Calibri"/>
              </a:rPr>
              <a:t>neurodiverse</a:t>
            </a:r>
            <a:r>
              <a:rPr lang="en-US" sz="2800" dirty="0">
                <a:solidFill>
                  <a:srgbClr val="262461"/>
                </a:solidFill>
                <a:latin typeface="Calibri"/>
                <a:ea typeface="Calibri"/>
                <a:cs typeface="Calibri"/>
                <a:sym typeface="Calibri"/>
              </a:rPr>
              <a:t> learners. </a:t>
            </a:r>
            <a:endParaRPr sz="2800" dirty="0">
              <a:solidFill>
                <a:srgbClr val="262461"/>
              </a:solidFill>
              <a:latin typeface="Calibri"/>
              <a:ea typeface="Calibri"/>
              <a:cs typeface="Calibri"/>
              <a:sym typeface="Calibri"/>
            </a:endParaRPr>
          </a:p>
          <a:p>
            <a:pPr marL="0" lvl="0" indent="0" algn="l" rtl="0">
              <a:lnSpc>
                <a:spcPct val="115000"/>
              </a:lnSpc>
              <a:spcBef>
                <a:spcPts val="0"/>
              </a:spcBef>
              <a:spcAft>
                <a:spcPts val="1600"/>
              </a:spcAft>
              <a:buSzPts val="2400"/>
              <a:buNone/>
            </a:pPr>
            <a:endParaRPr sz="2800" dirty="0">
              <a:solidFill>
                <a:srgbClr val="26246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100776725e5_0_108"/>
          <p:cNvSpPr txBox="1">
            <a:spLocks noGrp="1"/>
          </p:cNvSpPr>
          <p:nvPr>
            <p:ph type="title"/>
          </p:nvPr>
        </p:nvSpPr>
        <p:spPr>
          <a:xfrm>
            <a:off x="1957800" y="141333"/>
            <a:ext cx="9818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SzPts val="3700"/>
              <a:buNone/>
            </a:pPr>
            <a:r>
              <a:rPr lang="en-US" sz="3600">
                <a:solidFill>
                  <a:schemeClr val="lt1"/>
                </a:solidFill>
                <a:latin typeface="Calibri"/>
                <a:ea typeface="Calibri"/>
                <a:cs typeface="Calibri"/>
                <a:sym typeface="Calibri"/>
              </a:rPr>
              <a:t>Internship Program Details</a:t>
            </a:r>
            <a:endParaRPr sz="3600">
              <a:solidFill>
                <a:schemeClr val="lt1"/>
              </a:solidFill>
              <a:latin typeface="Calibri"/>
              <a:ea typeface="Calibri"/>
              <a:cs typeface="Calibri"/>
              <a:sym typeface="Calibri"/>
            </a:endParaRPr>
          </a:p>
        </p:txBody>
      </p:sp>
      <p:sp>
        <p:nvSpPr>
          <p:cNvPr id="396" name="Google Shape;396;g100776725e5_0_108"/>
          <p:cNvSpPr txBox="1">
            <a:spLocks noGrp="1"/>
          </p:cNvSpPr>
          <p:nvPr>
            <p:ph type="body" idx="1"/>
          </p:nvPr>
        </p:nvSpPr>
        <p:spPr>
          <a:xfrm>
            <a:off x="415650" y="1200069"/>
            <a:ext cx="11360700" cy="5075700"/>
          </a:xfrm>
          <a:prstGeom prst="rect">
            <a:avLst/>
          </a:prstGeom>
          <a:noFill/>
          <a:ln>
            <a:noFill/>
          </a:ln>
        </p:spPr>
        <p:txBody>
          <a:bodyPr spcFirstLastPara="1" wrap="square" lIns="121900" tIns="121900" rIns="121900" bIns="121900" anchor="t" anchorCtr="0">
            <a:noAutofit/>
          </a:bodyPr>
          <a:lstStyle/>
          <a:p>
            <a:pPr indent="-393700">
              <a:lnSpc>
                <a:spcPct val="100000"/>
              </a:lnSpc>
              <a:spcBef>
                <a:spcPts val="1000"/>
              </a:spcBef>
              <a:buClr>
                <a:srgbClr val="262461"/>
              </a:buClr>
              <a:buSzPts val="2600"/>
              <a:buFont typeface="Calibri"/>
              <a:buChar char="●"/>
            </a:pPr>
            <a:r>
              <a:rPr lang="en-US" sz="2600" dirty="0">
                <a:solidFill>
                  <a:srgbClr val="262461"/>
                </a:solidFill>
                <a:latin typeface="Calibri"/>
                <a:ea typeface="Calibri"/>
                <a:cs typeface="Calibri"/>
                <a:sym typeface="Calibri"/>
              </a:rPr>
              <a:t>93 interns participated in</a:t>
            </a:r>
            <a:r>
              <a:rPr lang="en-US" sz="2600" dirty="0">
                <a:solidFill>
                  <a:srgbClr val="262461"/>
                </a:solidFill>
                <a:ea typeface="Calibri"/>
                <a:cs typeface="Calibri"/>
                <a:sym typeface="Calibri"/>
              </a:rPr>
              <a:t> virtual research projects spanning NASA science.</a:t>
            </a:r>
          </a:p>
          <a:p>
            <a:pPr indent="-393700">
              <a:lnSpc>
                <a:spcPct val="100000"/>
              </a:lnSpc>
              <a:spcBef>
                <a:spcPts val="1000"/>
              </a:spcBef>
              <a:buClr>
                <a:srgbClr val="262461"/>
              </a:buClr>
              <a:buSzPts val="2600"/>
              <a:buFont typeface="Calibri"/>
              <a:buChar char="●"/>
            </a:pPr>
            <a:r>
              <a:rPr lang="en-US" sz="2600" dirty="0">
                <a:solidFill>
                  <a:srgbClr val="262461"/>
                </a:solidFill>
                <a:ea typeface="Calibri"/>
                <a:cs typeface="Calibri"/>
                <a:sym typeface="Calibri"/>
              </a:rPr>
              <a:t>All interns are paired with a Subject Matter Expert (SME) from NASA’s Science Mission Directorate with expertise in at least one of the following areas: Astrobiology, Astrophysics, Earth and Environmental Science, Heliophysics and Planetary science, Space Instrumentation.</a:t>
            </a:r>
            <a:endParaRPr lang="en-US" sz="2600" dirty="0">
              <a:solidFill>
                <a:srgbClr val="262461"/>
              </a:solidFill>
              <a:latin typeface="Calibri"/>
              <a:ea typeface="Calibri"/>
              <a:cs typeface="Calibri"/>
              <a:sym typeface="Calibri"/>
            </a:endParaRPr>
          </a:p>
          <a:p>
            <a:pPr marL="457200" lvl="0" indent="-393700" algn="l" rtl="0">
              <a:lnSpc>
                <a:spcPct val="100000"/>
              </a:lnSpc>
              <a:spcBef>
                <a:spcPts val="1000"/>
              </a:spcBef>
              <a:spcAft>
                <a:spcPts val="0"/>
              </a:spcAft>
              <a:buClr>
                <a:srgbClr val="262461"/>
              </a:buClr>
              <a:buSzPts val="2600"/>
              <a:buFont typeface="Calibri"/>
              <a:buChar char="●"/>
            </a:pPr>
            <a:r>
              <a:rPr lang="en-US" sz="2600" dirty="0">
                <a:solidFill>
                  <a:srgbClr val="262461"/>
                </a:solidFill>
                <a:latin typeface="Calibri"/>
                <a:ea typeface="Calibri"/>
                <a:cs typeface="Calibri"/>
                <a:sym typeface="Calibri"/>
              </a:rPr>
              <a:t>Summer interns complete at least 150 hours (~one month of full-time work) between June 1 and August 15. Mentors meet with interns weekly.</a:t>
            </a:r>
          </a:p>
          <a:p>
            <a:pPr marL="457200" lvl="0" indent="-393700" algn="l" rtl="0">
              <a:lnSpc>
                <a:spcPct val="100000"/>
              </a:lnSpc>
              <a:spcBef>
                <a:spcPts val="1000"/>
              </a:spcBef>
              <a:spcAft>
                <a:spcPts val="0"/>
              </a:spcAft>
              <a:buClr>
                <a:srgbClr val="262461"/>
              </a:buClr>
              <a:buSzPts val="2600"/>
              <a:buFont typeface="Calibri"/>
              <a:buChar char="●"/>
            </a:pPr>
            <a:r>
              <a:rPr lang="en-US" sz="2600" dirty="0">
                <a:solidFill>
                  <a:srgbClr val="262461"/>
                </a:solidFill>
                <a:latin typeface="Calibri"/>
                <a:ea typeface="Calibri"/>
                <a:cs typeface="Calibri"/>
                <a:sym typeface="Calibri"/>
              </a:rPr>
              <a:t>Mentors are trained each year, and provided support throughout the summer.</a:t>
            </a:r>
            <a:endParaRPr sz="2600" dirty="0">
              <a:solidFill>
                <a:srgbClr val="262461"/>
              </a:solidFill>
              <a:latin typeface="Calibri"/>
              <a:ea typeface="Calibri"/>
              <a:cs typeface="Calibri"/>
              <a:sym typeface="Calibri"/>
            </a:endParaRPr>
          </a:p>
          <a:p>
            <a:pPr marL="457200" lvl="0" indent="-393700" algn="l" rtl="0">
              <a:lnSpc>
                <a:spcPct val="100000"/>
              </a:lnSpc>
              <a:spcBef>
                <a:spcPts val="1000"/>
              </a:spcBef>
              <a:spcAft>
                <a:spcPts val="0"/>
              </a:spcAft>
              <a:buClr>
                <a:srgbClr val="262461"/>
              </a:buClr>
              <a:buSzPts val="2600"/>
              <a:buFont typeface="Calibri"/>
              <a:buChar char="●"/>
            </a:pPr>
            <a:r>
              <a:rPr lang="en-US" sz="2600" dirty="0">
                <a:solidFill>
                  <a:srgbClr val="262461"/>
                </a:solidFill>
                <a:latin typeface="Calibri"/>
                <a:ea typeface="Calibri"/>
                <a:cs typeface="Calibri"/>
                <a:sym typeface="Calibri"/>
              </a:rPr>
              <a:t>Interns are paid a $1,000 stipend and mentors are paid a $2,000 stipend.</a:t>
            </a:r>
            <a:endParaRPr sz="2600" dirty="0">
              <a:solidFill>
                <a:srgbClr val="262461"/>
              </a:solidFill>
              <a:latin typeface="Calibri"/>
              <a:ea typeface="Calibri"/>
              <a:cs typeface="Calibri"/>
              <a:sym typeface="Calibri"/>
            </a:endParaRPr>
          </a:p>
          <a:p>
            <a:pPr lvl="0" indent="0" algn="ctr">
              <a:lnSpc>
                <a:spcPct val="100000"/>
              </a:lnSpc>
              <a:spcBef>
                <a:spcPts val="1000"/>
              </a:spcBef>
              <a:buNone/>
            </a:pPr>
            <a:r>
              <a:rPr lang="en-US" sz="2600" b="1" u="sng" dirty="0">
                <a:solidFill>
                  <a:srgbClr val="262461"/>
                </a:solidFill>
                <a:latin typeface="Calibri"/>
                <a:ea typeface="Calibri"/>
                <a:cs typeface="Calibri"/>
                <a:sym typeface="Calibri"/>
              </a:rPr>
              <a:t>https://n3.sonoma.edu/internship/about/</a:t>
            </a:r>
            <a:endParaRPr sz="2600" b="1" u="sng" dirty="0">
              <a:solidFill>
                <a:srgbClr val="26246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10a9848b2b_0_75"/>
          <p:cNvSpPr txBox="1">
            <a:spLocks noGrp="1"/>
          </p:cNvSpPr>
          <p:nvPr>
            <p:ph type="title"/>
          </p:nvPr>
        </p:nvSpPr>
        <p:spPr>
          <a:xfrm>
            <a:off x="1957800" y="141333"/>
            <a:ext cx="9818700" cy="7635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90000"/>
              </a:lnSpc>
              <a:spcBef>
                <a:spcPts val="0"/>
              </a:spcBef>
              <a:spcAft>
                <a:spcPts val="0"/>
              </a:spcAft>
              <a:buSzPct val="102777"/>
              <a:buNone/>
            </a:pPr>
            <a:r>
              <a:rPr lang="en-US" sz="4000" dirty="0">
                <a:solidFill>
                  <a:schemeClr val="lt1"/>
                </a:solidFill>
              </a:rPr>
              <a:t>Program features and Lessons learned</a:t>
            </a:r>
            <a:endParaRPr dirty="0">
              <a:solidFill>
                <a:schemeClr val="lt1"/>
              </a:solidFill>
            </a:endParaRPr>
          </a:p>
        </p:txBody>
      </p:sp>
      <p:sp>
        <p:nvSpPr>
          <p:cNvPr id="414" name="Google Shape;414;g110a9848b2b_0_75"/>
          <p:cNvSpPr txBox="1">
            <a:spLocks noGrp="1"/>
          </p:cNvSpPr>
          <p:nvPr>
            <p:ph type="body" idx="1"/>
          </p:nvPr>
        </p:nvSpPr>
        <p:spPr>
          <a:xfrm>
            <a:off x="415650" y="1394950"/>
            <a:ext cx="11360700" cy="5085300"/>
          </a:xfrm>
          <a:prstGeom prst="rect">
            <a:avLst/>
          </a:prstGeom>
          <a:noFill/>
          <a:ln>
            <a:noFill/>
          </a:ln>
        </p:spPr>
        <p:txBody>
          <a:bodyPr spcFirstLastPara="1" wrap="square" lIns="121900" tIns="121900" rIns="121900" bIns="121900" anchor="t" anchorCtr="0">
            <a:normAutofit fontScale="70000" lnSpcReduction="20000"/>
          </a:bodyPr>
          <a:lstStyle/>
          <a:p>
            <a:pPr marL="63500" indent="0">
              <a:buClr>
                <a:srgbClr val="262461"/>
              </a:buClr>
              <a:buSzPts val="2600"/>
              <a:buNone/>
            </a:pPr>
            <a:r>
              <a:rPr lang="en-US" sz="2600" b="1" dirty="0">
                <a:solidFill>
                  <a:srgbClr val="262461"/>
                </a:solidFill>
                <a:latin typeface="Calibri"/>
                <a:ea typeface="Calibri"/>
                <a:cs typeface="Calibri"/>
                <a:sym typeface="Calibri"/>
              </a:rPr>
              <a:t>PROGRAM FEATURES:</a:t>
            </a:r>
          </a:p>
          <a:p>
            <a:pPr marL="520700" indent="-457200">
              <a:buClr>
                <a:srgbClr val="262461"/>
              </a:buClr>
              <a:buSzPts val="2600"/>
            </a:pPr>
            <a:r>
              <a:rPr lang="en-US" sz="2600" b="1" dirty="0">
                <a:solidFill>
                  <a:srgbClr val="262461"/>
                </a:solidFill>
                <a:latin typeface="Calibri"/>
                <a:ea typeface="Calibri"/>
                <a:cs typeface="Calibri"/>
                <a:sym typeface="Calibri"/>
              </a:rPr>
              <a:t>Weekly Summer Meetings: </a:t>
            </a:r>
            <a:r>
              <a:rPr lang="en-US" sz="2600" dirty="0">
                <a:solidFill>
                  <a:srgbClr val="262461"/>
                </a:solidFill>
                <a:latin typeface="Calibri"/>
                <a:ea typeface="Calibri"/>
                <a:cs typeface="Calibri"/>
                <a:sym typeface="Calibri"/>
              </a:rPr>
              <a:t>Current intern cohorts meet weekly during the summer for scientific, socio-emotional and college application support.</a:t>
            </a:r>
          </a:p>
          <a:p>
            <a:pPr marL="520700" indent="-457200">
              <a:buClr>
                <a:srgbClr val="262461"/>
              </a:buClr>
              <a:buSzPts val="2600"/>
            </a:pPr>
            <a:r>
              <a:rPr lang="en-US" sz="2600" b="1" dirty="0">
                <a:solidFill>
                  <a:srgbClr val="262461"/>
                </a:solidFill>
                <a:latin typeface="Calibri"/>
                <a:ea typeface="Calibri"/>
                <a:cs typeface="Calibri"/>
                <a:sym typeface="Calibri"/>
              </a:rPr>
              <a:t>Monthly Scholars Meetings: </a:t>
            </a:r>
            <a:r>
              <a:rPr lang="en-US" sz="2600" dirty="0">
                <a:solidFill>
                  <a:srgbClr val="262461"/>
                </a:solidFill>
                <a:latin typeface="Calibri"/>
                <a:ea typeface="Calibri"/>
                <a:cs typeface="Calibri"/>
                <a:sym typeface="Calibri"/>
              </a:rPr>
              <a:t>All year, monthly meetings for the entire N3 community  include science talks and executive functioning support. Students who weren’t accepted to the internship program are invited to attend and build experience. </a:t>
            </a:r>
          </a:p>
          <a:p>
            <a:pPr marL="520700" indent="-457200">
              <a:buClr>
                <a:srgbClr val="262461"/>
              </a:buClr>
              <a:buSzPts val="2600"/>
            </a:pPr>
            <a:r>
              <a:rPr lang="en-US" sz="2600" b="1" dirty="0">
                <a:solidFill>
                  <a:srgbClr val="262461"/>
                </a:solidFill>
                <a:latin typeface="Calibri"/>
                <a:ea typeface="Calibri"/>
                <a:cs typeface="Calibri"/>
                <a:sym typeface="Calibri"/>
              </a:rPr>
              <a:t>Mentor Trainings: </a:t>
            </a:r>
            <a:r>
              <a:rPr lang="en-US" sz="2600" dirty="0">
                <a:solidFill>
                  <a:srgbClr val="262461"/>
                </a:solidFill>
                <a:latin typeface="Calibri"/>
                <a:ea typeface="Calibri"/>
                <a:cs typeface="Calibri"/>
                <a:sym typeface="Calibri"/>
              </a:rPr>
              <a:t>Mentors</a:t>
            </a:r>
            <a:r>
              <a:rPr lang="en-US" sz="2600" b="1" dirty="0">
                <a:solidFill>
                  <a:srgbClr val="262461"/>
                </a:solidFill>
                <a:latin typeface="Calibri"/>
                <a:ea typeface="Calibri"/>
                <a:cs typeface="Calibri"/>
                <a:sym typeface="Calibri"/>
              </a:rPr>
              <a:t> </a:t>
            </a:r>
            <a:r>
              <a:rPr lang="en-US" sz="2600" dirty="0">
                <a:solidFill>
                  <a:srgbClr val="262461"/>
                </a:solidFill>
                <a:latin typeface="Calibri"/>
                <a:ea typeface="Calibri"/>
                <a:cs typeface="Calibri"/>
                <a:sym typeface="Calibri"/>
              </a:rPr>
              <a:t>are trained each year on working with neurodiverse students; we now have experienced mentors who share best practices. </a:t>
            </a:r>
          </a:p>
          <a:p>
            <a:pPr marL="520700" indent="-457200">
              <a:buClr>
                <a:srgbClr val="262461"/>
              </a:buClr>
              <a:buSzPts val="2600"/>
            </a:pPr>
            <a:r>
              <a:rPr lang="en-US" sz="2600" b="1" dirty="0">
                <a:solidFill>
                  <a:srgbClr val="262461"/>
                </a:solidFill>
                <a:latin typeface="Calibri"/>
                <a:ea typeface="Calibri"/>
                <a:cs typeface="Calibri"/>
                <a:sym typeface="Calibri"/>
              </a:rPr>
              <a:t>Post-Internship Professional Development: </a:t>
            </a:r>
            <a:r>
              <a:rPr lang="en-US" sz="2600" dirty="0">
                <a:solidFill>
                  <a:srgbClr val="262461"/>
                </a:solidFill>
                <a:latin typeface="Calibri"/>
                <a:ea typeface="Calibri"/>
                <a:cs typeface="Calibri"/>
                <a:sym typeface="Calibri"/>
              </a:rPr>
              <a:t>Many interns continue to work on their projects after the summer has ended. </a:t>
            </a:r>
            <a:r>
              <a:rPr lang="en-US" sz="2600" dirty="0">
                <a:solidFill>
                  <a:srgbClr val="262461"/>
                </a:solidFill>
                <a:ea typeface="Calibri"/>
                <a:cs typeface="Calibri"/>
                <a:sym typeface="Calibri"/>
              </a:rPr>
              <a:t>6 Interns have presented at professional conferences to date and 2 are now co-authors on peer-reviewed journal articles.</a:t>
            </a:r>
          </a:p>
          <a:p>
            <a:pPr marL="63500" indent="0">
              <a:buClr>
                <a:srgbClr val="262461"/>
              </a:buClr>
              <a:buSzPts val="2600"/>
              <a:buNone/>
            </a:pPr>
            <a:r>
              <a:rPr lang="en-US" sz="2600" b="1" dirty="0">
                <a:solidFill>
                  <a:srgbClr val="262461"/>
                </a:solidFill>
                <a:latin typeface="Calibri"/>
                <a:ea typeface="Calibri"/>
                <a:cs typeface="Calibri"/>
                <a:sym typeface="Calibri"/>
              </a:rPr>
              <a:t>BEST PRACTICES:</a:t>
            </a:r>
            <a:endParaRPr sz="2600" b="1" dirty="0">
              <a:solidFill>
                <a:srgbClr val="262461"/>
              </a:solidFill>
              <a:latin typeface="Calibri"/>
              <a:ea typeface="Calibri"/>
              <a:cs typeface="Calibri"/>
              <a:sym typeface="Calibri"/>
            </a:endParaRPr>
          </a:p>
          <a:p>
            <a:pPr marL="457200" lvl="0" indent="-393700" algn="l" rtl="0">
              <a:lnSpc>
                <a:spcPct val="115000"/>
              </a:lnSpc>
              <a:spcBef>
                <a:spcPts val="0"/>
              </a:spcBef>
              <a:spcAft>
                <a:spcPts val="0"/>
              </a:spcAft>
              <a:buClr>
                <a:srgbClr val="262461"/>
              </a:buClr>
              <a:buSzPts val="2600"/>
              <a:buFont typeface="Calibri"/>
              <a:buChar char="●"/>
            </a:pPr>
            <a:r>
              <a:rPr lang="en-US" sz="2600" b="1" dirty="0">
                <a:solidFill>
                  <a:srgbClr val="262461"/>
                </a:solidFill>
                <a:latin typeface="Calibri"/>
                <a:ea typeface="Calibri"/>
                <a:cs typeface="Calibri"/>
                <a:sym typeface="Calibri"/>
              </a:rPr>
              <a:t>Create Opportunities For Socialization: </a:t>
            </a:r>
            <a:r>
              <a:rPr lang="en-US" sz="2600" dirty="0">
                <a:solidFill>
                  <a:srgbClr val="262461"/>
                </a:solidFill>
                <a:latin typeface="Calibri"/>
                <a:ea typeface="Calibri"/>
                <a:cs typeface="Calibri"/>
                <a:sym typeface="Calibri"/>
              </a:rPr>
              <a:t>Interns wanted more opportunities to socialize </a:t>
            </a:r>
            <a:r>
              <a:rPr lang="en-US" sz="2600" dirty="0">
                <a:solidFill>
                  <a:srgbClr val="262461"/>
                </a:solidFill>
                <a:latin typeface="Calibri"/>
                <a:ea typeface="Calibri"/>
                <a:cs typeface="Calibri"/>
                <a:sym typeface="Wingdings" panose="05000000000000000000" pitchFamily="2" charset="2"/>
              </a:rPr>
              <a:t> Discord channel, gaming</a:t>
            </a:r>
            <a:endParaRPr lang="en-US" sz="2600" dirty="0">
              <a:solidFill>
                <a:srgbClr val="262461"/>
              </a:solidFill>
              <a:latin typeface="Calibri"/>
              <a:ea typeface="Calibri"/>
              <a:cs typeface="Calibri"/>
              <a:sym typeface="Calibri"/>
            </a:endParaRPr>
          </a:p>
          <a:p>
            <a:pPr marL="457200" lvl="0" indent="-393700" algn="l" rtl="0">
              <a:lnSpc>
                <a:spcPct val="115000"/>
              </a:lnSpc>
              <a:spcBef>
                <a:spcPts val="0"/>
              </a:spcBef>
              <a:spcAft>
                <a:spcPts val="0"/>
              </a:spcAft>
              <a:buClr>
                <a:srgbClr val="262461"/>
              </a:buClr>
              <a:buSzPts val="2600"/>
              <a:buFont typeface="Calibri"/>
              <a:buChar char="●"/>
            </a:pPr>
            <a:r>
              <a:rPr lang="en-US" sz="2600" b="1" dirty="0">
                <a:solidFill>
                  <a:srgbClr val="262461"/>
                </a:solidFill>
                <a:ea typeface="Calibri"/>
                <a:cs typeface="Calibri"/>
                <a:sym typeface="Calibri"/>
              </a:rPr>
              <a:t>Include Parents: </a:t>
            </a:r>
            <a:r>
              <a:rPr lang="en-US" sz="2600" dirty="0">
                <a:solidFill>
                  <a:srgbClr val="262461"/>
                </a:solidFill>
                <a:ea typeface="Calibri"/>
                <a:cs typeface="Calibri"/>
                <a:sym typeface="Calibri"/>
              </a:rPr>
              <a:t>Invite parents initial on boarding meeting – most interns are minors</a:t>
            </a:r>
            <a:endParaRPr sz="2600" dirty="0">
              <a:solidFill>
                <a:srgbClr val="262461"/>
              </a:solidFill>
              <a:latin typeface="Calibri"/>
              <a:ea typeface="Calibri"/>
              <a:cs typeface="Calibri"/>
              <a:sym typeface="Calibri"/>
            </a:endParaRPr>
          </a:p>
          <a:p>
            <a:pPr marL="457200" lvl="0" indent="-393700" algn="l" rtl="0">
              <a:lnSpc>
                <a:spcPct val="115000"/>
              </a:lnSpc>
              <a:spcBef>
                <a:spcPts val="0"/>
              </a:spcBef>
              <a:spcAft>
                <a:spcPts val="0"/>
              </a:spcAft>
              <a:buClr>
                <a:srgbClr val="262461"/>
              </a:buClr>
              <a:buSzPts val="2600"/>
              <a:buFont typeface="Calibri"/>
              <a:buChar char="●"/>
            </a:pPr>
            <a:r>
              <a:rPr lang="en-US" sz="2600" b="1" dirty="0">
                <a:solidFill>
                  <a:srgbClr val="262461"/>
                </a:solidFill>
                <a:latin typeface="Calibri"/>
                <a:ea typeface="Calibri"/>
                <a:cs typeface="Calibri"/>
                <a:sym typeface="Calibri"/>
              </a:rPr>
              <a:t>Host Practice Sessions: </a:t>
            </a:r>
            <a:r>
              <a:rPr lang="en-US" sz="2600" dirty="0">
                <a:solidFill>
                  <a:srgbClr val="262461"/>
                </a:solidFill>
                <a:latin typeface="Calibri"/>
                <a:ea typeface="Calibri"/>
                <a:cs typeface="Calibri"/>
                <a:sym typeface="Calibri"/>
              </a:rPr>
              <a:t>To help interns feel confident and prepared</a:t>
            </a:r>
            <a:r>
              <a:rPr lang="en-US" sz="2600" b="1" dirty="0">
                <a:solidFill>
                  <a:srgbClr val="262461"/>
                </a:solidFill>
                <a:latin typeface="Calibri"/>
                <a:ea typeface="Calibri"/>
                <a:cs typeface="Calibri"/>
                <a:sym typeface="Calibri"/>
              </a:rPr>
              <a:t> </a:t>
            </a:r>
            <a:r>
              <a:rPr lang="en-US" sz="2600" dirty="0">
                <a:solidFill>
                  <a:srgbClr val="262461"/>
                </a:solidFill>
                <a:latin typeface="Calibri"/>
                <a:ea typeface="Calibri"/>
                <a:cs typeface="Calibri"/>
                <a:sym typeface="Calibri"/>
              </a:rPr>
              <a:t>for the final presentation</a:t>
            </a:r>
          </a:p>
          <a:p>
            <a:pPr marL="457200" lvl="0" indent="-393700" algn="l" rtl="0">
              <a:lnSpc>
                <a:spcPct val="115000"/>
              </a:lnSpc>
              <a:spcBef>
                <a:spcPts val="0"/>
              </a:spcBef>
              <a:spcAft>
                <a:spcPts val="0"/>
              </a:spcAft>
              <a:buClr>
                <a:srgbClr val="262461"/>
              </a:buClr>
              <a:buSzPts val="2600"/>
              <a:buFont typeface="Calibri"/>
              <a:buChar char="●"/>
            </a:pPr>
            <a:r>
              <a:rPr lang="en-US" sz="2600" b="1" dirty="0">
                <a:solidFill>
                  <a:srgbClr val="262461"/>
                </a:solidFill>
                <a:latin typeface="Calibri"/>
                <a:ea typeface="Calibri"/>
                <a:cs typeface="Calibri"/>
                <a:sym typeface="Calibri"/>
              </a:rPr>
              <a:t>Consistently Seek Input: </a:t>
            </a:r>
            <a:r>
              <a:rPr lang="en-US" sz="2600" dirty="0">
                <a:solidFill>
                  <a:srgbClr val="262461"/>
                </a:solidFill>
                <a:latin typeface="Calibri"/>
                <a:ea typeface="Calibri"/>
                <a:cs typeface="Calibri"/>
                <a:sym typeface="Calibri"/>
              </a:rPr>
              <a:t>Collect input from interns regarding program logistics, topics they want to learn more about, and areas in which they need additional support</a:t>
            </a:r>
          </a:p>
          <a:p>
            <a:pPr marL="457200" lvl="0" indent="-393700" algn="l" rtl="0">
              <a:lnSpc>
                <a:spcPct val="115000"/>
              </a:lnSpc>
              <a:spcBef>
                <a:spcPts val="0"/>
              </a:spcBef>
              <a:spcAft>
                <a:spcPts val="0"/>
              </a:spcAft>
              <a:buClr>
                <a:srgbClr val="262461"/>
              </a:buClr>
              <a:buSzPts val="2600"/>
              <a:buFont typeface="Calibri"/>
              <a:buChar char="●"/>
            </a:pPr>
            <a:endParaRPr lang="en-US" sz="2600" dirty="0">
              <a:solidFill>
                <a:srgbClr val="26246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ED8DB-C612-4601-BAC2-5F7B3907F967}"/>
              </a:ext>
            </a:extLst>
          </p:cNvPr>
          <p:cNvSpPr>
            <a:spLocks noGrp="1"/>
          </p:cNvSpPr>
          <p:nvPr>
            <p:ph type="title"/>
          </p:nvPr>
        </p:nvSpPr>
        <p:spPr>
          <a:xfrm>
            <a:off x="2292096" y="0"/>
            <a:ext cx="10515600" cy="1325563"/>
          </a:xfrm>
        </p:spPr>
        <p:txBody>
          <a:bodyPr/>
          <a:lstStyle/>
          <a:p>
            <a:pPr algn="ctr"/>
            <a:r>
              <a:rPr lang="en-US" dirty="0">
                <a:solidFill>
                  <a:schemeClr val="bg1"/>
                </a:solidFill>
              </a:rPr>
              <a:t>N3 highlights and challenges</a:t>
            </a:r>
          </a:p>
        </p:txBody>
      </p:sp>
      <p:sp>
        <p:nvSpPr>
          <p:cNvPr id="3" name="Content Placeholder 2">
            <a:extLst>
              <a:ext uri="{FF2B5EF4-FFF2-40B4-BE49-F238E27FC236}">
                <a16:creationId xmlns:a16="http://schemas.microsoft.com/office/drawing/2014/main" id="{B021B85D-71D2-4FDD-8E83-EDC248EC5EF2}"/>
              </a:ext>
            </a:extLst>
          </p:cNvPr>
          <p:cNvSpPr>
            <a:spLocks noGrp="1"/>
          </p:cNvSpPr>
          <p:nvPr>
            <p:ph idx="1"/>
          </p:nvPr>
        </p:nvSpPr>
        <p:spPr>
          <a:xfrm>
            <a:off x="695696" y="1325562"/>
            <a:ext cx="11063488" cy="5011230"/>
          </a:xfrm>
        </p:spPr>
        <p:txBody>
          <a:bodyPr>
            <a:normAutofit fontScale="55000" lnSpcReduction="20000"/>
          </a:bodyPr>
          <a:lstStyle/>
          <a:p>
            <a:pPr marL="0" indent="0">
              <a:buNone/>
            </a:pPr>
            <a:r>
              <a:rPr lang="en-US" sz="3600" b="1" dirty="0">
                <a:solidFill>
                  <a:schemeClr val="accent1">
                    <a:lumMod val="50000"/>
                  </a:schemeClr>
                </a:solidFill>
              </a:rPr>
              <a:t>Highlights:</a:t>
            </a:r>
          </a:p>
          <a:p>
            <a:r>
              <a:rPr lang="en-US" sz="3300" dirty="0">
                <a:solidFill>
                  <a:schemeClr val="accent1">
                    <a:lumMod val="50000"/>
                  </a:schemeClr>
                </a:solidFill>
              </a:rPr>
              <a:t>Implemented 3 inclusive space science camps at the New York Hall of Science </a:t>
            </a:r>
          </a:p>
          <a:p>
            <a:r>
              <a:rPr lang="en-US" sz="3300" dirty="0">
                <a:solidFill>
                  <a:schemeClr val="accent1">
                    <a:lumMod val="50000"/>
                  </a:schemeClr>
                </a:solidFill>
              </a:rPr>
              <a:t>Published ”Astronomy at Home” and “Solar Science” curriculum for high school students (middle school coming soon)</a:t>
            </a:r>
          </a:p>
          <a:p>
            <a:r>
              <a:rPr lang="en-US" sz="3300" dirty="0">
                <a:solidFill>
                  <a:schemeClr val="accent1">
                    <a:lumMod val="50000"/>
                  </a:schemeClr>
                </a:solidFill>
              </a:rPr>
              <a:t>Supported 93 autistic interns in completing research projects with NASA SME’s</a:t>
            </a:r>
          </a:p>
          <a:p>
            <a:r>
              <a:rPr lang="en-US" sz="3300" dirty="0">
                <a:solidFill>
                  <a:schemeClr val="accent1">
                    <a:lumMod val="50000"/>
                  </a:schemeClr>
                </a:solidFill>
              </a:rPr>
              <a:t>Recruited 49 NASA SME’s to serve as mentors and provided training on working with autistic students </a:t>
            </a:r>
          </a:p>
          <a:p>
            <a:r>
              <a:rPr lang="en-US" sz="3300" dirty="0">
                <a:solidFill>
                  <a:schemeClr val="accent1">
                    <a:lumMod val="50000"/>
                  </a:schemeClr>
                </a:solidFill>
              </a:rPr>
              <a:t>Presented at INSAR, AAS, AERA, Connected Pathways, AGU, Stanford Neurodiversity Summit, ASTC conferences</a:t>
            </a:r>
          </a:p>
          <a:p>
            <a:r>
              <a:rPr lang="en-US" sz="3300" dirty="0">
                <a:solidFill>
                  <a:schemeClr val="accent1">
                    <a:lumMod val="50000"/>
                  </a:schemeClr>
                </a:solidFill>
              </a:rPr>
              <a:t>Developed “Scholars” program for autistic high school students who weren’t accepted to the internship program</a:t>
            </a:r>
          </a:p>
          <a:p>
            <a:r>
              <a:rPr lang="en-US" sz="3300" dirty="0">
                <a:solidFill>
                  <a:schemeClr val="accent1">
                    <a:lumMod val="50000"/>
                  </a:schemeClr>
                </a:solidFill>
              </a:rPr>
              <a:t>Publications in Connected Science Learning and upcoming publications in ISL Co-Design book </a:t>
            </a:r>
          </a:p>
          <a:p>
            <a:pPr marL="0" indent="0">
              <a:buNone/>
            </a:pPr>
            <a:r>
              <a:rPr lang="en-US" sz="3600" b="1" dirty="0">
                <a:solidFill>
                  <a:schemeClr val="accent1">
                    <a:lumMod val="50000"/>
                  </a:schemeClr>
                </a:solidFill>
              </a:rPr>
              <a:t>Challenges:</a:t>
            </a:r>
          </a:p>
          <a:p>
            <a:r>
              <a:rPr lang="en-US" sz="3300" dirty="0">
                <a:solidFill>
                  <a:schemeClr val="accent1">
                    <a:lumMod val="50000"/>
                  </a:schemeClr>
                </a:solidFill>
              </a:rPr>
              <a:t>Difficulty with consistent attendance for full team meetings across time zones </a:t>
            </a:r>
          </a:p>
          <a:p>
            <a:r>
              <a:rPr lang="en-US" sz="3300" dirty="0">
                <a:solidFill>
                  <a:schemeClr val="accent1">
                    <a:lumMod val="50000"/>
                  </a:schemeClr>
                </a:solidFill>
              </a:rPr>
              <a:t>Participation challenges and interns keeping cameras off</a:t>
            </a:r>
          </a:p>
          <a:p>
            <a:r>
              <a:rPr lang="en-US" sz="3300" dirty="0">
                <a:solidFill>
                  <a:schemeClr val="accent1">
                    <a:lumMod val="50000"/>
                  </a:schemeClr>
                </a:solidFill>
              </a:rPr>
              <a:t>Had to adapt to many interns preferring to use the chat to communicate vs. speaking aloud </a:t>
            </a:r>
          </a:p>
          <a:p>
            <a:r>
              <a:rPr lang="en-US" sz="3300" dirty="0">
                <a:solidFill>
                  <a:schemeClr val="accent1">
                    <a:lumMod val="50000"/>
                  </a:schemeClr>
                </a:solidFill>
              </a:rPr>
              <a:t>Many interns struggled to keep presentations within the time allotted, so we encouraged pre-recording videos</a:t>
            </a:r>
          </a:p>
          <a:p>
            <a:r>
              <a:rPr lang="en-US" sz="3300" dirty="0">
                <a:solidFill>
                  <a:schemeClr val="accent1">
                    <a:lumMod val="50000"/>
                  </a:schemeClr>
                </a:solidFill>
              </a:rPr>
              <a:t>Paperwork logistics and stipend payment processes proved challenging for interns and needs streamlining </a:t>
            </a:r>
          </a:p>
          <a:p>
            <a:pPr marL="0" indent="0">
              <a:buNone/>
            </a:pPr>
            <a:endParaRPr lang="en-US" dirty="0"/>
          </a:p>
        </p:txBody>
      </p:sp>
    </p:spTree>
    <p:extLst>
      <p:ext uri="{BB962C8B-B14F-4D97-AF65-F5344CB8AC3E}">
        <p14:creationId xmlns:p14="http://schemas.microsoft.com/office/powerpoint/2010/main" val="1379348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2474</Words>
  <Application>Microsoft Macintosh PowerPoint</Application>
  <PresentationFormat>Widescreen</PresentationFormat>
  <Paragraphs>217</Paragraphs>
  <Slides>22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Courier New</vt:lpstr>
      <vt:lpstr>IBM Plex Sans</vt:lpstr>
      <vt:lpstr>Office Theme</vt:lpstr>
      <vt:lpstr>Improving Student Access and Engagement in STEM Education The Impact of Prolonged Mentorship and Participatory Design in Both High School and College Settings</vt:lpstr>
      <vt:lpstr>Presentation Slides and Handouts</vt:lpstr>
      <vt:lpstr>Today’s speakers</vt:lpstr>
      <vt:lpstr>Today’s Agenda</vt:lpstr>
      <vt:lpstr>N3 Inspiration: Alex’s Story</vt:lpstr>
      <vt:lpstr>NASA’s Neurodiversity Network</vt:lpstr>
      <vt:lpstr>Internship Program Details</vt:lpstr>
      <vt:lpstr>Program features and Lessons learned</vt:lpstr>
      <vt:lpstr>N3 highlights and challenges</vt:lpstr>
      <vt:lpstr>Ways to connect with N3!</vt:lpstr>
      <vt:lpstr>Engaging Autistic STEM Undergraduates in Creating Supportive Learning Environments at California State Universities</vt:lpstr>
      <vt:lpstr>Engaging Autistic STEM Undergraduates in Creating Supportive Learning Environments at California State Universities</vt:lpstr>
      <vt:lpstr>Survey and focus group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Neurodiversity Support Programs in the California State University System</dc:title>
  <dc:creator>lynn</dc:creator>
  <cp:lastModifiedBy>Shubha Kashinath</cp:lastModifiedBy>
  <cp:revision>37</cp:revision>
  <dcterms:created xsi:type="dcterms:W3CDTF">2025-10-28T17:41:51Z</dcterms:created>
  <dcterms:modified xsi:type="dcterms:W3CDTF">2025-11-04T21:01:33Z</dcterms:modified>
</cp:coreProperties>
</file>